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874" r:id="rId3"/>
    <p:sldId id="873" r:id="rId4"/>
    <p:sldId id="875" r:id="rId5"/>
    <p:sldId id="876" r:id="rId6"/>
    <p:sldId id="877" r:id="rId7"/>
    <p:sldId id="878" r:id="rId8"/>
    <p:sldId id="879" r:id="rId9"/>
    <p:sldId id="881" r:id="rId10"/>
    <p:sldId id="289" r:id="rId11"/>
    <p:sldId id="314" r:id="rId12"/>
    <p:sldId id="260" r:id="rId13"/>
    <p:sldId id="292" r:id="rId14"/>
    <p:sldId id="308" r:id="rId15"/>
    <p:sldId id="311" r:id="rId16"/>
    <p:sldId id="312" r:id="rId17"/>
    <p:sldId id="295" r:id="rId18"/>
    <p:sldId id="301" r:id="rId19"/>
    <p:sldId id="297" r:id="rId20"/>
    <p:sldId id="296" r:id="rId21"/>
    <p:sldId id="288" r:id="rId22"/>
    <p:sldId id="313" r:id="rId23"/>
    <p:sldId id="315"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755B25-F525-6548-9EB0-35B26D80A2E5}">
          <p14:sldIdLst>
            <p14:sldId id="256"/>
          </p14:sldIdLst>
        </p14:section>
        <p14:section name="Summary_For_Video_Abstract" id="{B257D6C3-626C-1749-99D2-06D9311C3F5C}">
          <p14:sldIdLst>
            <p14:sldId id="874"/>
            <p14:sldId id="873"/>
            <p14:sldId id="875"/>
            <p14:sldId id="876"/>
            <p14:sldId id="877"/>
            <p14:sldId id="878"/>
            <p14:sldId id="879"/>
            <p14:sldId id="881"/>
          </p14:sldIdLst>
        </p14:section>
        <p14:section name="Paper_Figures_and_Supp_Figures" id="{3E00FA05-A4AF-5C4B-9D96-9F1D3F244C76}">
          <p14:sldIdLst>
            <p14:sldId id="289"/>
            <p14:sldId id="314"/>
            <p14:sldId id="260"/>
            <p14:sldId id="292"/>
            <p14:sldId id="308"/>
            <p14:sldId id="311"/>
            <p14:sldId id="312"/>
            <p14:sldId id="295"/>
            <p14:sldId id="301"/>
            <p14:sldId id="297"/>
            <p14:sldId id="296"/>
            <p14:sldId id="288"/>
            <p14:sldId id="313"/>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2"/>
    <p:restoredTop sz="94664"/>
  </p:normalViewPr>
  <p:slideViewPr>
    <p:cSldViewPr snapToGrid="0" snapToObjects="1">
      <p:cViewPr varScale="1">
        <p:scale>
          <a:sx n="105" d="100"/>
          <a:sy n="105" d="100"/>
        </p:scale>
        <p:origin x="216" y="6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86EAB-2EAF-AC48-BABF-F3926FEB4ADD}"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65D141-167D-A64D-B4E0-49D1DA843783}" type="slidenum">
              <a:rPr lang="en-US" smtClean="0"/>
              <a:t>‹#›</a:t>
            </a:fld>
            <a:endParaRPr lang="en-US"/>
          </a:p>
        </p:txBody>
      </p:sp>
    </p:spTree>
    <p:extLst>
      <p:ext uri="{BB962C8B-B14F-4D97-AF65-F5344CB8AC3E}">
        <p14:creationId xmlns:p14="http://schemas.microsoft.com/office/powerpoint/2010/main" val="291344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you’re like me, you want to make the world a better place. I want to understand pain and emotional distress, and design interventions that will help.</a:t>
            </a:r>
          </a:p>
          <a:p>
            <a:r>
              <a:rPr lang="en-US" dirty="0"/>
              <a:t>I believe many of you share the same goal – to help patients with depression, anxiety, substance use problems recover and live healthy lives.</a:t>
            </a:r>
          </a:p>
          <a:p>
            <a:r>
              <a:rPr lang="en-US" dirty="0"/>
              <a:t>But the space of possible interventions is vast… and if we don’t know </a:t>
            </a:r>
            <a:r>
              <a:rPr lang="en-US" b="1" dirty="0"/>
              <a:t>why</a:t>
            </a:r>
            <a:r>
              <a:rPr lang="en-US" dirty="0"/>
              <a:t> symptoms arise, it’s unclear how to treat them. Consider the </a:t>
            </a:r>
            <a:r>
              <a:rPr lang="en-US" dirty="0" err="1"/>
              <a:t>Ebers</a:t>
            </a:r>
            <a:r>
              <a:rPr lang="en-US" dirty="0"/>
              <a:t> Papyrus…</a:t>
            </a:r>
          </a:p>
          <a:p>
            <a:endParaRPr lang="en-US" dirty="0"/>
          </a:p>
        </p:txBody>
      </p:sp>
      <p:sp>
        <p:nvSpPr>
          <p:cNvPr id="4" name="Slide Number Placeholder 3"/>
          <p:cNvSpPr>
            <a:spLocks noGrp="1"/>
          </p:cNvSpPr>
          <p:nvPr>
            <p:ph type="sldNum" sz="quarter" idx="10"/>
          </p:nvPr>
        </p:nvSpPr>
        <p:spPr/>
        <p:txBody>
          <a:bodyPr/>
          <a:lstStyle/>
          <a:p>
            <a:fld id="{DAA9CBD1-1F0D-034A-94B6-9921798D1D87}" type="slidenum">
              <a:rPr lang="en-US" smtClean="0"/>
              <a:pPr/>
              <a:t>1</a:t>
            </a:fld>
            <a:endParaRPr lang="en-US" dirty="0"/>
          </a:p>
        </p:txBody>
      </p:sp>
    </p:spTree>
    <p:extLst>
      <p:ext uri="{BB962C8B-B14F-4D97-AF65-F5344CB8AC3E}">
        <p14:creationId xmlns:p14="http://schemas.microsoft.com/office/powerpoint/2010/main" val="410231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Concept behind component-based analysis. Like other complex signals, autonomic responses may be composed of multiple underlying signals mixed together. Here, two components are illustrated, one unrelated and another related to pain reports. The observed signal is a mixture of the two plus noise. The gray bar shows the stimulus period. The goal of component-based analysis is to recover the underlying signals. In this case, we aimed to identify a waveform correlated with pain reports, separating this to the extent possible from non-pain-related signal and noise components. This allowed us to test self-regulation effects on the amplitude of the pain-related component for each participant.  </a:t>
            </a:r>
          </a:p>
        </p:txBody>
      </p:sp>
      <p:sp>
        <p:nvSpPr>
          <p:cNvPr id="4" name="Slide Number Placeholder 3"/>
          <p:cNvSpPr>
            <a:spLocks noGrp="1"/>
          </p:cNvSpPr>
          <p:nvPr>
            <p:ph type="sldNum" sz="quarter" idx="5"/>
          </p:nvPr>
        </p:nvSpPr>
        <p:spPr/>
        <p:txBody>
          <a:bodyPr/>
          <a:lstStyle/>
          <a:p>
            <a:fld id="{A011DF34-74D0-0C41-A423-347A4745E860}" type="slidenum">
              <a:rPr lang="en-US" smtClean="0"/>
              <a:t>10</a:t>
            </a:fld>
            <a:endParaRPr lang="en-US"/>
          </a:p>
        </p:txBody>
      </p:sp>
    </p:spTree>
    <p:extLst>
      <p:ext uri="{BB962C8B-B14F-4D97-AF65-F5344CB8AC3E}">
        <p14:creationId xmlns:p14="http://schemas.microsoft.com/office/powerpoint/2010/main" val="254821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rise</a:t>
            </a:r>
            <a:r>
              <a:rPr lang="en-US" baseline="0" dirty="0"/>
              <a:t> and plateau info here. </a:t>
            </a:r>
            <a:endParaRPr lang="en-US" dirty="0"/>
          </a:p>
        </p:txBody>
      </p:sp>
      <p:sp>
        <p:nvSpPr>
          <p:cNvPr id="4" name="Slide Number Placeholder 3"/>
          <p:cNvSpPr>
            <a:spLocks noGrp="1"/>
          </p:cNvSpPr>
          <p:nvPr>
            <p:ph type="sldNum" sz="quarter" idx="10"/>
          </p:nvPr>
        </p:nvSpPr>
        <p:spPr/>
        <p:txBody>
          <a:bodyPr/>
          <a:lstStyle/>
          <a:p>
            <a:fld id="{A011DF34-74D0-0C41-A423-347A4745E860}" type="slidenum">
              <a:rPr lang="en-US" smtClean="0"/>
              <a:t>12</a:t>
            </a:fld>
            <a:endParaRPr lang="en-US"/>
          </a:p>
        </p:txBody>
      </p:sp>
    </p:spTree>
    <p:extLst>
      <p:ext uri="{BB962C8B-B14F-4D97-AF65-F5344CB8AC3E}">
        <p14:creationId xmlns:p14="http://schemas.microsoft.com/office/powerpoint/2010/main" val="388655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rise</a:t>
            </a:r>
            <a:r>
              <a:rPr lang="en-US" baseline="0" dirty="0"/>
              <a:t> and plateau info here. </a:t>
            </a:r>
            <a:endParaRPr lang="en-US" dirty="0"/>
          </a:p>
        </p:txBody>
      </p:sp>
      <p:sp>
        <p:nvSpPr>
          <p:cNvPr id="4" name="Slide Number Placeholder 3"/>
          <p:cNvSpPr>
            <a:spLocks noGrp="1"/>
          </p:cNvSpPr>
          <p:nvPr>
            <p:ph type="sldNum" sz="quarter" idx="10"/>
          </p:nvPr>
        </p:nvSpPr>
        <p:spPr/>
        <p:txBody>
          <a:bodyPr/>
          <a:lstStyle/>
          <a:p>
            <a:fld id="{A011DF34-74D0-0C41-A423-347A4745E860}" type="slidenum">
              <a:rPr lang="en-US" smtClean="0"/>
              <a:t>17</a:t>
            </a:fld>
            <a:endParaRPr lang="en-US"/>
          </a:p>
        </p:txBody>
      </p:sp>
    </p:spTree>
    <p:extLst>
      <p:ext uri="{BB962C8B-B14F-4D97-AF65-F5344CB8AC3E}">
        <p14:creationId xmlns:p14="http://schemas.microsoft.com/office/powerpoint/2010/main" val="213322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8C9B71-64E9-FA49-98E8-28FCD7739482}"/>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6EE92407-F735-E54F-A1BD-FCA26E2B93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1FA360BE-C0E8-6345-8F10-C755DE4BFD0E}"/>
              </a:ext>
            </a:extLst>
          </p:cNvPr>
          <p:cNvSpPr>
            <a:spLocks noGrp="1"/>
          </p:cNvSpPr>
          <p:nvPr>
            <p:ph type="dt" sz="half" idx="10"/>
          </p:nvPr>
        </p:nvSpPr>
        <p:spPr/>
        <p:txBody>
          <a:bodyPr/>
          <a:lstStyle/>
          <a:p>
            <a:fld id="{6DEE25EF-E641-4247-BE10-37FE6168A59D}" type="datetimeFigureOut">
              <a:rPr kumimoji="1" lang="ko-KR" altLang="en-US" smtClean="0"/>
              <a:t>2019. 9. 24.</a:t>
            </a:fld>
            <a:endParaRPr kumimoji="1" lang="ko-KR" altLang="en-US"/>
          </a:p>
        </p:txBody>
      </p:sp>
      <p:sp>
        <p:nvSpPr>
          <p:cNvPr id="5" name="바닥글 개체 틀 4">
            <a:extLst>
              <a:ext uri="{FF2B5EF4-FFF2-40B4-BE49-F238E27FC236}">
                <a16:creationId xmlns:a16="http://schemas.microsoft.com/office/drawing/2014/main" id="{2F54429E-5AC9-6B41-ABE8-CDE5FC59EED4}"/>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07443D2A-53AD-4C4A-9071-47109187252D}"/>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682264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4F4FD4-077B-C942-A33F-6E4877F7416A}"/>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09CE1EC6-DEAC-E943-81B8-B69551E7150F}"/>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2E24C885-7C5E-124F-B6DA-0C5F6434753D}"/>
              </a:ext>
            </a:extLst>
          </p:cNvPr>
          <p:cNvSpPr>
            <a:spLocks noGrp="1"/>
          </p:cNvSpPr>
          <p:nvPr>
            <p:ph type="dt" sz="half" idx="10"/>
          </p:nvPr>
        </p:nvSpPr>
        <p:spPr/>
        <p:txBody>
          <a:bodyPr/>
          <a:lstStyle/>
          <a:p>
            <a:fld id="{6DEE25EF-E641-4247-BE10-37FE6168A59D}" type="datetimeFigureOut">
              <a:rPr kumimoji="1" lang="ko-KR" altLang="en-US" smtClean="0"/>
              <a:t>2019. 9. 24.</a:t>
            </a:fld>
            <a:endParaRPr kumimoji="1" lang="ko-KR" altLang="en-US"/>
          </a:p>
        </p:txBody>
      </p:sp>
      <p:sp>
        <p:nvSpPr>
          <p:cNvPr id="5" name="바닥글 개체 틀 4">
            <a:extLst>
              <a:ext uri="{FF2B5EF4-FFF2-40B4-BE49-F238E27FC236}">
                <a16:creationId xmlns:a16="http://schemas.microsoft.com/office/drawing/2014/main" id="{41AB8450-564F-F14A-BBF3-6145247FDD30}"/>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4CAE1FC1-1FC5-4A45-A12D-4005BDEF2C64}"/>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3748742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968732-7CC7-1C4A-9FEB-27FB7E814510}"/>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1E21062D-51C2-0F40-A179-CF4A21DAEC5F}"/>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F16ED2F6-5967-454F-BE63-EB82DA38819B}"/>
              </a:ext>
            </a:extLst>
          </p:cNvPr>
          <p:cNvSpPr>
            <a:spLocks noGrp="1"/>
          </p:cNvSpPr>
          <p:nvPr>
            <p:ph type="dt" sz="half" idx="10"/>
          </p:nvPr>
        </p:nvSpPr>
        <p:spPr/>
        <p:txBody>
          <a:bodyPr/>
          <a:lstStyle/>
          <a:p>
            <a:fld id="{6DEE25EF-E641-4247-BE10-37FE6168A59D}" type="datetimeFigureOut">
              <a:rPr kumimoji="1" lang="ko-KR" altLang="en-US" smtClean="0"/>
              <a:t>2019. 9. 24.</a:t>
            </a:fld>
            <a:endParaRPr kumimoji="1" lang="ko-KR" altLang="en-US"/>
          </a:p>
        </p:txBody>
      </p:sp>
      <p:sp>
        <p:nvSpPr>
          <p:cNvPr id="5" name="바닥글 개체 틀 4">
            <a:extLst>
              <a:ext uri="{FF2B5EF4-FFF2-40B4-BE49-F238E27FC236}">
                <a16:creationId xmlns:a16="http://schemas.microsoft.com/office/drawing/2014/main" id="{612433D3-96CA-E442-B51B-ECAA68387E0A}"/>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3109CC0B-C521-C443-9977-DE64C0BD4FC7}"/>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745223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7" name="Straight Connector 6"/>
          <p:cNvCxnSpPr>
            <a:cxnSpLocks/>
          </p:cNvCxnSpPr>
          <p:nvPr userDrawn="1"/>
        </p:nvCxnSpPr>
        <p:spPr>
          <a:xfrm>
            <a:off x="299959" y="3264625"/>
            <a:ext cx="1162408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p:nvPr>
        </p:nvSpPr>
        <p:spPr>
          <a:xfrm>
            <a:off x="1113581" y="1253761"/>
            <a:ext cx="10016599" cy="1699491"/>
          </a:xfrm>
          <a:prstGeom prst="rect">
            <a:avLst/>
          </a:prstGeom>
        </p:spPr>
        <p:txBody>
          <a:bodyPr vert="horz" anchor="ctr">
            <a:normAutofit/>
          </a:bodyPr>
          <a:lstStyle>
            <a:lvl1pPr algn="ctr">
              <a:defRPr sz="3200" b="0" i="0">
                <a:latin typeface="Helvetica Neue"/>
                <a:cs typeface="Helvetica Neue"/>
              </a:defRPr>
            </a:lvl1pPr>
          </a:lstStyle>
          <a:p>
            <a:endParaRPr lang="en-US" dirty="0"/>
          </a:p>
        </p:txBody>
      </p:sp>
      <p:sp>
        <p:nvSpPr>
          <p:cNvPr id="6" name="Content Placeholder 5"/>
          <p:cNvSpPr>
            <a:spLocks noGrp="1"/>
          </p:cNvSpPr>
          <p:nvPr>
            <p:ph sz="quarter" idx="10"/>
          </p:nvPr>
        </p:nvSpPr>
        <p:spPr>
          <a:xfrm>
            <a:off x="1087246" y="3542011"/>
            <a:ext cx="10017508" cy="2227191"/>
          </a:xfrm>
          <a:prstGeom prst="rect">
            <a:avLst/>
          </a:prstGeom>
        </p:spPr>
        <p:txBody>
          <a:bodyPr vert="horz"/>
          <a:lstStyle>
            <a:lvl1pPr marL="0" indent="0" algn="ctr">
              <a:buFontTx/>
              <a:buNone/>
              <a:defRPr sz="2400">
                <a:latin typeface="Helvetica Neue"/>
                <a:cs typeface="Helvetica Neue"/>
              </a:defRPr>
            </a:lvl1pPr>
            <a:lvl2pPr marL="457189" indent="0" algn="ctr">
              <a:buNone/>
              <a:defRPr sz="1867">
                <a:latin typeface="Helvetica Neue"/>
                <a:cs typeface="Helvetica Neue"/>
              </a:defRPr>
            </a:lvl2pPr>
            <a:lvl3pPr marL="914377" indent="0" algn="ctr">
              <a:buNone/>
              <a:defRPr sz="1600">
                <a:latin typeface="Helvetica Neue"/>
                <a:cs typeface="Helvetica Neue"/>
              </a:defRPr>
            </a:lvl3pPr>
            <a:lvl4pPr marL="1371566" indent="0" algn="ctr">
              <a:buNone/>
              <a:defRPr sz="1400">
                <a:latin typeface="Helvetica Neue"/>
                <a:cs typeface="Helvetica Neue"/>
              </a:defRPr>
            </a:lvl4pPr>
            <a:lvl5pPr marL="1828754" indent="0" algn="ctr">
              <a:buNone/>
              <a:defRPr sz="1400">
                <a:latin typeface="Helvetica Neue"/>
                <a:cs typeface="Helvetica Neue"/>
              </a:defRPr>
            </a:lvl5pPr>
          </a:lstStyle>
          <a:p>
            <a:pPr marL="342891" marR="0" lvl="0" indent="-342891" algn="l" defTabSz="457189" rtl="0" eaLnBrk="1" fontAlgn="auto" latinLnBrk="0" hangingPunct="1">
              <a:lnSpc>
                <a:spcPct val="100000"/>
              </a:lnSpc>
              <a:spcBef>
                <a:spcPct val="20000"/>
              </a:spcBef>
              <a:spcAft>
                <a:spcPts val="0"/>
              </a:spcAft>
              <a:buClrTx/>
              <a:buSzTx/>
              <a:buFont typeface="Arial"/>
              <a:buChar cha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31"/>
          <p:cNvPicPr>
            <a:picLocks noChangeAspect="1" noChangeArrowheads="1"/>
          </p:cNvPicPr>
          <p:nvPr userDrawn="1"/>
        </p:nvPicPr>
        <p:blipFill>
          <a:blip r:embed="rId2" cstate="screen">
            <a:clrChange>
              <a:clrFrom>
                <a:srgbClr val="7F7F7F"/>
              </a:clrFrom>
              <a:clrTo>
                <a:srgbClr val="7F7F7F">
                  <a:alpha val="0"/>
                </a:srgbClr>
              </a:clrTo>
            </a:clrChange>
            <a:alphaModFix amt="30000"/>
            <a:extLst>
              <a:ext uri="{28A0092B-C50C-407E-A947-70E740481C1C}">
                <a14:useLocalDpi xmlns:a14="http://schemas.microsoft.com/office/drawing/2010/main"/>
              </a:ext>
            </a:extLst>
          </a:blip>
          <a:srcRect l="3699" t="3685" r="5052" b="5066"/>
          <a:stretch>
            <a:fillRect/>
          </a:stretch>
        </p:blipFill>
        <p:spPr bwMode="auto">
          <a:xfrm rot="16200000">
            <a:off x="3308161" y="714502"/>
            <a:ext cx="5400667" cy="5428996"/>
          </a:xfrm>
          <a:prstGeom prst="rect">
            <a:avLst/>
          </a:prstGeom>
          <a:noFill/>
          <a:ln w="9525">
            <a:noFill/>
            <a:miter lim="800000"/>
            <a:headEnd/>
            <a:tailEnd/>
          </a:ln>
        </p:spPr>
      </p:pic>
      <p:grpSp>
        <p:nvGrpSpPr>
          <p:cNvPr id="8" name="Group 7">
            <a:extLst>
              <a:ext uri="{FF2B5EF4-FFF2-40B4-BE49-F238E27FC236}">
                <a16:creationId xmlns:a16="http://schemas.microsoft.com/office/drawing/2014/main" id="{BBCFCAB8-9627-2343-975B-E1EE4DEBF88F}"/>
              </a:ext>
            </a:extLst>
          </p:cNvPr>
          <p:cNvGrpSpPr/>
          <p:nvPr userDrawn="1"/>
        </p:nvGrpSpPr>
        <p:grpSpPr>
          <a:xfrm>
            <a:off x="10179573" y="6329564"/>
            <a:ext cx="2094201" cy="533474"/>
            <a:chOff x="7581056" y="6357945"/>
            <a:chExt cx="1570651" cy="446276"/>
          </a:xfrm>
        </p:grpSpPr>
        <p:pic>
          <p:nvPicPr>
            <p:cNvPr id="11" name="Picture 3">
              <a:extLst>
                <a:ext uri="{FF2B5EF4-FFF2-40B4-BE49-F238E27FC236}">
                  <a16:creationId xmlns:a16="http://schemas.microsoft.com/office/drawing/2014/main" id="{A81E6036-B28B-254B-A18F-EFE2B5816D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81056" y="6357945"/>
              <a:ext cx="446276" cy="446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a:extLst>
                <a:ext uri="{FF2B5EF4-FFF2-40B4-BE49-F238E27FC236}">
                  <a16:creationId xmlns:a16="http://schemas.microsoft.com/office/drawing/2014/main" id="{8D993DC6-7AB9-8E43-85E5-7364DD72AEF2}"/>
                </a:ext>
              </a:extLst>
            </p:cNvPr>
            <p:cNvSpPr txBox="1"/>
            <p:nvPr/>
          </p:nvSpPr>
          <p:spPr>
            <a:xfrm>
              <a:off x="7684477" y="6381697"/>
              <a:ext cx="1467230" cy="351821"/>
            </a:xfrm>
            <a:prstGeom prst="rect">
              <a:avLst/>
            </a:prstGeom>
          </p:spPr>
          <p:txBody>
            <a:bodyPr wrap="square" rtlCol="0">
              <a:spAutoFit/>
            </a:bodyPr>
            <a:lstStyle>
              <a:defPPr>
                <a:defRPr lang="en-US"/>
              </a:defPPr>
              <a:lvl1pPr lvl="0" algn="ctr">
                <a:spcBef>
                  <a:spcPts val="0"/>
                </a:spcBef>
                <a:defRPr sz="2000">
                  <a:solidFill>
                    <a:prstClr val="black"/>
                  </a:solidFill>
                  <a:effectLst>
                    <a:glow rad="63500">
                      <a:schemeClr val="bg1">
                        <a:alpha val="92000"/>
                      </a:schemeClr>
                    </a:glow>
                  </a:effectLst>
                  <a:latin typeface="Helvetica Neue Light"/>
                  <a:cs typeface="Helvetica Neue Light"/>
                </a:defRPr>
              </a:lvl1pPr>
            </a:lstStyle>
            <a:p>
              <a:r>
                <a:rPr lang="en-US" sz="2133" dirty="0"/>
                <a:t>@</a:t>
              </a:r>
              <a:r>
                <a:rPr lang="en-US" sz="2133" dirty="0" err="1"/>
                <a:t>torwager</a:t>
              </a:r>
              <a:endParaRPr lang="en-US" sz="2133" dirty="0"/>
            </a:p>
          </p:txBody>
        </p:sp>
      </p:grpSp>
      <p:sp>
        <p:nvSpPr>
          <p:cNvPr id="14" name="TextBox 13">
            <a:extLst>
              <a:ext uri="{FF2B5EF4-FFF2-40B4-BE49-F238E27FC236}">
                <a16:creationId xmlns:a16="http://schemas.microsoft.com/office/drawing/2014/main" id="{15AD7AC4-4EF1-5F46-B2BC-F15E32946722}"/>
              </a:ext>
            </a:extLst>
          </p:cNvPr>
          <p:cNvSpPr txBox="1"/>
          <p:nvPr userDrawn="1"/>
        </p:nvSpPr>
        <p:spPr>
          <a:xfrm>
            <a:off x="3534830" y="6934110"/>
            <a:ext cx="5174101" cy="420564"/>
          </a:xfrm>
          <a:prstGeom prst="rect">
            <a:avLst/>
          </a:prstGeom>
        </p:spPr>
        <p:txBody>
          <a:bodyPr wrap="square" rtlCol="0">
            <a:spAutoFit/>
          </a:bodyPr>
          <a:lstStyle>
            <a:defPPr>
              <a:defRPr lang="en-US"/>
            </a:defPPr>
            <a:lvl1pPr lvl="0" algn="ctr">
              <a:spcBef>
                <a:spcPts val="0"/>
              </a:spcBef>
              <a:defRPr sz="2000">
                <a:solidFill>
                  <a:prstClr val="black"/>
                </a:solidFill>
                <a:effectLst>
                  <a:glow rad="63500">
                    <a:schemeClr val="bg1">
                      <a:alpha val="92000"/>
                    </a:schemeClr>
                  </a:glow>
                </a:effectLst>
                <a:latin typeface="Helvetica Neue Light"/>
                <a:cs typeface="Helvetica Neue Light"/>
              </a:defRPr>
            </a:lvl1pPr>
          </a:lstStyle>
          <a:p>
            <a:r>
              <a:rPr lang="en-US" sz="2133" b="1" dirty="0"/>
              <a:t>Data and code</a:t>
            </a:r>
            <a:r>
              <a:rPr lang="en-US" sz="2133" dirty="0"/>
              <a:t>: </a:t>
            </a:r>
            <a:r>
              <a:rPr lang="en-US" sz="2133" dirty="0" err="1"/>
              <a:t>canlab.github.io</a:t>
            </a:r>
            <a:endParaRPr lang="en-US" sz="2133" dirty="0"/>
          </a:p>
        </p:txBody>
      </p:sp>
    </p:spTree>
    <p:extLst>
      <p:ext uri="{BB962C8B-B14F-4D97-AF65-F5344CB8AC3E}">
        <p14:creationId xmlns:p14="http://schemas.microsoft.com/office/powerpoint/2010/main" val="1517478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722C53-DC51-E247-90E3-E9A81B7232A8}"/>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57E23646-D4E5-6443-8F22-001D4F08B986}"/>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227E72A5-1700-654F-A2BC-8E1ECB2415F3}"/>
              </a:ext>
            </a:extLst>
          </p:cNvPr>
          <p:cNvSpPr>
            <a:spLocks noGrp="1"/>
          </p:cNvSpPr>
          <p:nvPr>
            <p:ph type="dt" sz="half" idx="10"/>
          </p:nvPr>
        </p:nvSpPr>
        <p:spPr/>
        <p:txBody>
          <a:bodyPr/>
          <a:lstStyle/>
          <a:p>
            <a:fld id="{6DEE25EF-E641-4247-BE10-37FE6168A59D}" type="datetimeFigureOut">
              <a:rPr kumimoji="1" lang="ko-KR" altLang="en-US" smtClean="0"/>
              <a:t>2019. 9. 24.</a:t>
            </a:fld>
            <a:endParaRPr kumimoji="1" lang="ko-KR" altLang="en-US"/>
          </a:p>
        </p:txBody>
      </p:sp>
      <p:sp>
        <p:nvSpPr>
          <p:cNvPr id="5" name="바닥글 개체 틀 4">
            <a:extLst>
              <a:ext uri="{FF2B5EF4-FFF2-40B4-BE49-F238E27FC236}">
                <a16:creationId xmlns:a16="http://schemas.microsoft.com/office/drawing/2014/main" id="{0C880C6E-4F56-F84C-8063-DD295CC450E9}"/>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8FC6AB4-C7F3-9B4B-8D9C-78AB1C53552A}"/>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6942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F4D324-B3F7-8043-ACBD-6A2F773575E3}"/>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6B4BF6F9-7E78-114F-B6CA-09987BE1A4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8D2C5F86-9EE1-3A48-856C-156901954D72}"/>
              </a:ext>
            </a:extLst>
          </p:cNvPr>
          <p:cNvSpPr>
            <a:spLocks noGrp="1"/>
          </p:cNvSpPr>
          <p:nvPr>
            <p:ph type="dt" sz="half" idx="10"/>
          </p:nvPr>
        </p:nvSpPr>
        <p:spPr/>
        <p:txBody>
          <a:bodyPr/>
          <a:lstStyle/>
          <a:p>
            <a:fld id="{6DEE25EF-E641-4247-BE10-37FE6168A59D}" type="datetimeFigureOut">
              <a:rPr kumimoji="1" lang="ko-KR" altLang="en-US" smtClean="0"/>
              <a:t>2019. 9. 24.</a:t>
            </a:fld>
            <a:endParaRPr kumimoji="1" lang="ko-KR" altLang="en-US"/>
          </a:p>
        </p:txBody>
      </p:sp>
      <p:sp>
        <p:nvSpPr>
          <p:cNvPr id="5" name="바닥글 개체 틀 4">
            <a:extLst>
              <a:ext uri="{FF2B5EF4-FFF2-40B4-BE49-F238E27FC236}">
                <a16:creationId xmlns:a16="http://schemas.microsoft.com/office/drawing/2014/main" id="{968EFDAE-A146-354C-8436-2779046BAD39}"/>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6693CD3B-B666-4449-B4EE-C5065824A7CF}"/>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499090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86DA2-9BE5-5B46-AC3A-068AD3AAF018}"/>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B7DB0D1C-0C19-0945-A652-BB29DE15C861}"/>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5860AC77-6259-2949-96D9-2B86F2A88880}"/>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5BDBB4B0-261E-6447-A517-5CB1DEC257E0}"/>
              </a:ext>
            </a:extLst>
          </p:cNvPr>
          <p:cNvSpPr>
            <a:spLocks noGrp="1"/>
          </p:cNvSpPr>
          <p:nvPr>
            <p:ph type="dt" sz="half" idx="10"/>
          </p:nvPr>
        </p:nvSpPr>
        <p:spPr/>
        <p:txBody>
          <a:bodyPr/>
          <a:lstStyle/>
          <a:p>
            <a:fld id="{6DEE25EF-E641-4247-BE10-37FE6168A59D}" type="datetimeFigureOut">
              <a:rPr kumimoji="1" lang="ko-KR" altLang="en-US" smtClean="0"/>
              <a:t>2019. 9. 24.</a:t>
            </a:fld>
            <a:endParaRPr kumimoji="1" lang="ko-KR" altLang="en-US"/>
          </a:p>
        </p:txBody>
      </p:sp>
      <p:sp>
        <p:nvSpPr>
          <p:cNvPr id="6" name="바닥글 개체 틀 5">
            <a:extLst>
              <a:ext uri="{FF2B5EF4-FFF2-40B4-BE49-F238E27FC236}">
                <a16:creationId xmlns:a16="http://schemas.microsoft.com/office/drawing/2014/main" id="{0629C655-FF3D-AB47-9E0B-DEDF38D88543}"/>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F36CC7F2-CC06-A74E-99A4-2B34BEF65E2A}"/>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3134778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7A8324-DF47-AB4D-B8D5-E1C5635430B5}"/>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D4EFC953-7C80-6249-84F3-3618EFBCF5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64D40101-5137-C143-863B-3EF7984CA8F6}"/>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C472A829-848C-8A4F-B436-DFF801936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AEAD829C-7035-8F42-91CB-ADC838642067}"/>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4C3D2AEA-CCFD-F64F-9595-63D82955A61F}"/>
              </a:ext>
            </a:extLst>
          </p:cNvPr>
          <p:cNvSpPr>
            <a:spLocks noGrp="1"/>
          </p:cNvSpPr>
          <p:nvPr>
            <p:ph type="dt" sz="half" idx="10"/>
          </p:nvPr>
        </p:nvSpPr>
        <p:spPr/>
        <p:txBody>
          <a:bodyPr/>
          <a:lstStyle/>
          <a:p>
            <a:fld id="{6DEE25EF-E641-4247-BE10-37FE6168A59D}" type="datetimeFigureOut">
              <a:rPr kumimoji="1" lang="ko-KR" altLang="en-US" smtClean="0"/>
              <a:t>2019. 9. 24.</a:t>
            </a:fld>
            <a:endParaRPr kumimoji="1" lang="ko-KR" altLang="en-US"/>
          </a:p>
        </p:txBody>
      </p:sp>
      <p:sp>
        <p:nvSpPr>
          <p:cNvPr id="8" name="바닥글 개체 틀 7">
            <a:extLst>
              <a:ext uri="{FF2B5EF4-FFF2-40B4-BE49-F238E27FC236}">
                <a16:creationId xmlns:a16="http://schemas.microsoft.com/office/drawing/2014/main" id="{3E5B7D23-BFC4-3643-8C38-7C59BDB6E9C9}"/>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927813BC-2E3F-FA4D-B03A-FFBA3F90561C}"/>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00677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6D535D-25D8-DE4A-B10D-DB895A68DFFE}"/>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306F75C7-65AC-BB4E-9B59-CF803DE61435}"/>
              </a:ext>
            </a:extLst>
          </p:cNvPr>
          <p:cNvSpPr>
            <a:spLocks noGrp="1"/>
          </p:cNvSpPr>
          <p:nvPr>
            <p:ph type="dt" sz="half" idx="10"/>
          </p:nvPr>
        </p:nvSpPr>
        <p:spPr/>
        <p:txBody>
          <a:bodyPr/>
          <a:lstStyle/>
          <a:p>
            <a:fld id="{6DEE25EF-E641-4247-BE10-37FE6168A59D}" type="datetimeFigureOut">
              <a:rPr kumimoji="1" lang="ko-KR" altLang="en-US" smtClean="0"/>
              <a:t>2019. 9. 24.</a:t>
            </a:fld>
            <a:endParaRPr kumimoji="1" lang="ko-KR" altLang="en-US"/>
          </a:p>
        </p:txBody>
      </p:sp>
      <p:sp>
        <p:nvSpPr>
          <p:cNvPr id="4" name="바닥글 개체 틀 3">
            <a:extLst>
              <a:ext uri="{FF2B5EF4-FFF2-40B4-BE49-F238E27FC236}">
                <a16:creationId xmlns:a16="http://schemas.microsoft.com/office/drawing/2014/main" id="{EE341D0C-5BCF-8D43-B701-EE2A473B5A50}"/>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66CB6AD1-3AB2-B549-B354-FB3B568FDA94}"/>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392137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268EAAF-4476-A742-B56D-CFC716627D16}"/>
              </a:ext>
            </a:extLst>
          </p:cNvPr>
          <p:cNvSpPr>
            <a:spLocks noGrp="1"/>
          </p:cNvSpPr>
          <p:nvPr>
            <p:ph type="dt" sz="half" idx="10"/>
          </p:nvPr>
        </p:nvSpPr>
        <p:spPr/>
        <p:txBody>
          <a:bodyPr/>
          <a:lstStyle/>
          <a:p>
            <a:fld id="{6DEE25EF-E641-4247-BE10-37FE6168A59D}" type="datetimeFigureOut">
              <a:rPr kumimoji="1" lang="ko-KR" altLang="en-US" smtClean="0"/>
              <a:t>2019. 9. 24.</a:t>
            </a:fld>
            <a:endParaRPr kumimoji="1" lang="ko-KR" altLang="en-US"/>
          </a:p>
        </p:txBody>
      </p:sp>
      <p:sp>
        <p:nvSpPr>
          <p:cNvPr id="3" name="바닥글 개체 틀 2">
            <a:extLst>
              <a:ext uri="{FF2B5EF4-FFF2-40B4-BE49-F238E27FC236}">
                <a16:creationId xmlns:a16="http://schemas.microsoft.com/office/drawing/2014/main" id="{F4795B56-390D-0644-BE28-9EEFAA2D581A}"/>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E0A72906-FF54-2846-8E6F-6F25178EFE21}"/>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04524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8AF9D-BCED-E644-A2B0-87EF28D06DF0}"/>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1E281261-E4E1-B34C-9653-D2F568F465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20881A71-36E4-B245-B319-2E5DECC1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66CBDFE3-6A7B-0F47-A959-D8A26BE4EA2E}"/>
              </a:ext>
            </a:extLst>
          </p:cNvPr>
          <p:cNvSpPr>
            <a:spLocks noGrp="1"/>
          </p:cNvSpPr>
          <p:nvPr>
            <p:ph type="dt" sz="half" idx="10"/>
          </p:nvPr>
        </p:nvSpPr>
        <p:spPr/>
        <p:txBody>
          <a:bodyPr/>
          <a:lstStyle/>
          <a:p>
            <a:fld id="{6DEE25EF-E641-4247-BE10-37FE6168A59D}" type="datetimeFigureOut">
              <a:rPr kumimoji="1" lang="ko-KR" altLang="en-US" smtClean="0"/>
              <a:t>2019. 9. 24.</a:t>
            </a:fld>
            <a:endParaRPr kumimoji="1" lang="ko-KR" altLang="en-US"/>
          </a:p>
        </p:txBody>
      </p:sp>
      <p:sp>
        <p:nvSpPr>
          <p:cNvPr id="6" name="바닥글 개체 틀 5">
            <a:extLst>
              <a:ext uri="{FF2B5EF4-FFF2-40B4-BE49-F238E27FC236}">
                <a16:creationId xmlns:a16="http://schemas.microsoft.com/office/drawing/2014/main" id="{73A381E4-6E01-8646-8F82-CE8568699028}"/>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59B0EC86-8475-034B-BD5E-0DEF86F09147}"/>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504598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CDBD58-382C-634B-A897-2168E085B1E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1A3E2338-2960-554B-82D8-121E2D0A7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6BF81DDD-0C3C-2D41-9912-A09659DC9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7749A408-2113-3E43-AA5B-28DA9BDB8099}"/>
              </a:ext>
            </a:extLst>
          </p:cNvPr>
          <p:cNvSpPr>
            <a:spLocks noGrp="1"/>
          </p:cNvSpPr>
          <p:nvPr>
            <p:ph type="dt" sz="half" idx="10"/>
          </p:nvPr>
        </p:nvSpPr>
        <p:spPr/>
        <p:txBody>
          <a:bodyPr/>
          <a:lstStyle/>
          <a:p>
            <a:fld id="{6DEE25EF-E641-4247-BE10-37FE6168A59D}" type="datetimeFigureOut">
              <a:rPr kumimoji="1" lang="ko-KR" altLang="en-US" smtClean="0"/>
              <a:t>2019. 9. 24.</a:t>
            </a:fld>
            <a:endParaRPr kumimoji="1" lang="ko-KR" altLang="en-US"/>
          </a:p>
        </p:txBody>
      </p:sp>
      <p:sp>
        <p:nvSpPr>
          <p:cNvPr id="6" name="바닥글 개체 틀 5">
            <a:extLst>
              <a:ext uri="{FF2B5EF4-FFF2-40B4-BE49-F238E27FC236}">
                <a16:creationId xmlns:a16="http://schemas.microsoft.com/office/drawing/2014/main" id="{A98DBCF1-F676-3647-B9B0-B73405C752EC}"/>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E8CE4A3C-9969-3E49-9719-047BC5CCD662}"/>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509166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B913CD6-06A1-3E46-9F0E-4C6AE0E3A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B1CE1EC9-5A6B-5A4A-A268-9D2CF84CE7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705B5110-4FF4-E049-A891-DD35CF59CE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E25EF-E641-4247-BE10-37FE6168A59D}" type="datetimeFigureOut">
              <a:rPr kumimoji="1" lang="ko-KR" altLang="en-US" smtClean="0"/>
              <a:t>2019. 9. 24.</a:t>
            </a:fld>
            <a:endParaRPr kumimoji="1" lang="ko-KR" altLang="en-US"/>
          </a:p>
        </p:txBody>
      </p:sp>
      <p:sp>
        <p:nvSpPr>
          <p:cNvPr id="5" name="바닥글 개체 틀 4">
            <a:extLst>
              <a:ext uri="{FF2B5EF4-FFF2-40B4-BE49-F238E27FC236}">
                <a16:creationId xmlns:a16="http://schemas.microsoft.com/office/drawing/2014/main" id="{67AF13A2-7DEF-E74A-BF96-A084912C0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327A7041-8EC9-0E47-8CC6-4D54A92383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015793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canlab/cognitive_regulation_physiology"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www.youtube.com/watch?v=R1QtvyAt-F8" TargetMode="External"/><Relationship Id="rId5" Type="http://schemas.openxmlformats.org/officeDocument/2006/relationships/hyperlink" Target="https://www.biorxiv.org/content/10.1101/361519v1" TargetMode="External"/><Relationship Id="rId4" Type="http://schemas.openxmlformats.org/officeDocument/2006/relationships/hyperlink" Target="https://journals.lww.com/pain/Abstract/publishahead/Cognitive_self_regulation_influences_pain_related.98669.aspx"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0.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9.emf"/><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30.emf"/><Relationship Id="rId7" Type="http://schemas.openxmlformats.org/officeDocument/2006/relationships/image" Target="../media/image33.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10" Type="http://schemas.openxmlformats.org/officeDocument/2006/relationships/image" Target="../media/image34.emf"/><Relationship Id="rId4" Type="http://schemas.openxmlformats.org/officeDocument/2006/relationships/image" Target="../media/image24.emf"/><Relationship Id="rId9"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13.emf"/><Relationship Id="rId7" Type="http://schemas.openxmlformats.org/officeDocument/2006/relationships/image" Target="../media/image39.emf"/><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4.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0.emf"/><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22.emf"/><Relationship Id="rId2"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21.emf"/><Relationship Id="rId5" Type="http://schemas.openxmlformats.org/officeDocument/2006/relationships/image" Target="../media/image54.png"/><Relationship Id="rId10" Type="http://schemas.openxmlformats.org/officeDocument/2006/relationships/image" Target="../media/image59.emf"/><Relationship Id="rId4" Type="http://schemas.openxmlformats.org/officeDocument/2006/relationships/image" Target="../media/image53.png"/><Relationship Id="rId9" Type="http://schemas.openxmlformats.org/officeDocument/2006/relationships/image" Target="../media/image58.emf"/><Relationship Id="rId14" Type="http://schemas.openxmlformats.org/officeDocument/2006/relationships/image" Target="../media/image61.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5.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600" y="1503400"/>
            <a:ext cx="9984278" cy="1200329"/>
          </a:xfrm>
        </p:spPr>
        <p:txBody>
          <a:bodyPr wrap="square" rtlCol="0">
            <a:spAutoFit/>
          </a:bodyPr>
          <a:lstStyle/>
          <a:p>
            <a:r>
              <a:rPr lang="en-US" sz="2000" b="1" dirty="0">
                <a:solidFill>
                  <a:prstClr val="black"/>
                </a:solidFill>
                <a:effectLst>
                  <a:glow rad="63500">
                    <a:schemeClr val="bg1">
                      <a:alpha val="92000"/>
                    </a:schemeClr>
                  </a:glow>
                </a:effectLst>
                <a:latin typeface="Helvetica Neue Light"/>
                <a:ea typeface="+mn-ea"/>
              </a:rPr>
              <a:t>Gordon Matthewson*, Choong-Wan Woo*, Marianne C. </a:t>
            </a:r>
            <a:r>
              <a:rPr lang="en-US" sz="2000" b="1" dirty="0" err="1">
                <a:solidFill>
                  <a:prstClr val="black"/>
                </a:solidFill>
                <a:effectLst>
                  <a:glow rad="63500">
                    <a:schemeClr val="bg1">
                      <a:alpha val="92000"/>
                    </a:schemeClr>
                  </a:glow>
                </a:effectLst>
                <a:latin typeface="Helvetica Neue Light"/>
                <a:ea typeface="+mn-ea"/>
              </a:rPr>
              <a:t>Reddan</a:t>
            </a:r>
            <a:r>
              <a:rPr lang="en-US" sz="2000" b="1" dirty="0">
                <a:solidFill>
                  <a:prstClr val="black"/>
                </a:solidFill>
                <a:effectLst>
                  <a:glow rad="63500">
                    <a:schemeClr val="bg1">
                      <a:alpha val="92000"/>
                    </a:schemeClr>
                  </a:glow>
                </a:effectLst>
                <a:latin typeface="Helvetica Neue Light"/>
                <a:ea typeface="+mn-ea"/>
              </a:rPr>
              <a:t>, Tor D. Wager (2019) Cognitive self-regulation influences pain-related physiology, </a:t>
            </a:r>
            <a:r>
              <a:rPr lang="en-US" sz="2000" b="1" i="1" dirty="0">
                <a:solidFill>
                  <a:prstClr val="black"/>
                </a:solidFill>
                <a:effectLst>
                  <a:glow rad="63500">
                    <a:schemeClr val="bg1">
                      <a:alpha val="92000"/>
                    </a:schemeClr>
                  </a:glow>
                </a:effectLst>
                <a:latin typeface="Helvetica Neue Light"/>
                <a:ea typeface="+mn-ea"/>
              </a:rPr>
              <a:t>Pain</a:t>
            </a:r>
            <a:br>
              <a:rPr lang="en-US" sz="2000" b="1" dirty="0">
                <a:solidFill>
                  <a:prstClr val="black"/>
                </a:solidFill>
                <a:effectLst>
                  <a:glow rad="63500">
                    <a:schemeClr val="bg1">
                      <a:alpha val="92000"/>
                    </a:schemeClr>
                  </a:glow>
                </a:effectLst>
                <a:latin typeface="Helvetica Neue Light"/>
                <a:ea typeface="+mn-ea"/>
              </a:rPr>
            </a:br>
            <a:br>
              <a:rPr lang="en-US" sz="2000" b="1" dirty="0">
                <a:solidFill>
                  <a:prstClr val="black"/>
                </a:solidFill>
                <a:effectLst>
                  <a:glow rad="63500">
                    <a:schemeClr val="bg1">
                      <a:alpha val="92000"/>
                    </a:schemeClr>
                  </a:glow>
                </a:effectLst>
                <a:latin typeface="Helvetica Neue Light"/>
                <a:ea typeface="+mn-ea"/>
              </a:rPr>
            </a:br>
            <a:r>
              <a:rPr lang="en-US" sz="2000" b="1" dirty="0">
                <a:solidFill>
                  <a:prstClr val="black"/>
                </a:solidFill>
                <a:effectLst>
                  <a:glow rad="63500">
                    <a:schemeClr val="bg1">
                      <a:alpha val="92000"/>
                    </a:schemeClr>
                  </a:glow>
                </a:effectLst>
                <a:latin typeface="Helvetica Neue Light"/>
                <a:ea typeface="+mn-ea"/>
              </a:rPr>
              <a:t>*co-first authors</a:t>
            </a:r>
          </a:p>
        </p:txBody>
      </p:sp>
      <p:sp>
        <p:nvSpPr>
          <p:cNvPr id="4" name="TextBox 3"/>
          <p:cNvSpPr txBox="1"/>
          <p:nvPr/>
        </p:nvSpPr>
        <p:spPr>
          <a:xfrm>
            <a:off x="1087245" y="5354600"/>
            <a:ext cx="7513131" cy="923330"/>
          </a:xfrm>
          <a:prstGeom prst="rect">
            <a:avLst/>
          </a:prstGeom>
        </p:spPr>
        <p:txBody>
          <a:bodyPr wrap="square" rtlCol="0">
            <a:spAutoFit/>
          </a:bodyPr>
          <a:lstStyle/>
          <a:p>
            <a:r>
              <a:rPr lang="en-US" b="1" dirty="0">
                <a:solidFill>
                  <a:prstClr val="black"/>
                </a:solidFill>
                <a:effectLst>
                  <a:glow rad="63500">
                    <a:schemeClr val="bg1">
                      <a:alpha val="92000"/>
                    </a:schemeClr>
                  </a:glow>
                </a:effectLst>
                <a:latin typeface="Helvetica Neue Light"/>
                <a:cs typeface="Helvetica Neue Light"/>
              </a:rPr>
              <a:t>Included slides</a:t>
            </a:r>
            <a:r>
              <a:rPr lang="en-US" dirty="0">
                <a:solidFill>
                  <a:prstClr val="black"/>
                </a:solidFill>
                <a:effectLst>
                  <a:glow rad="63500">
                    <a:schemeClr val="bg1">
                      <a:alpha val="92000"/>
                    </a:schemeClr>
                  </a:glow>
                </a:effectLst>
                <a:latin typeface="Helvetica Neue Light"/>
                <a:cs typeface="Helvetica Neue Light"/>
              </a:rPr>
              <a:t>: </a:t>
            </a:r>
          </a:p>
          <a:p>
            <a:pPr marL="342900" indent="-342900">
              <a:buAutoNum type="arabicPeriod"/>
            </a:pPr>
            <a:r>
              <a:rPr lang="en-US" dirty="0">
                <a:solidFill>
                  <a:prstClr val="black"/>
                </a:solidFill>
                <a:effectLst>
                  <a:glow rad="63500">
                    <a:schemeClr val="bg1">
                      <a:alpha val="92000"/>
                    </a:schemeClr>
                  </a:glow>
                </a:effectLst>
                <a:latin typeface="Helvetica Neue Light"/>
                <a:cs typeface="Helvetica Neue Light"/>
              </a:rPr>
              <a:t>Summary slides for video abstract</a:t>
            </a:r>
          </a:p>
          <a:p>
            <a:pPr marL="342900" indent="-342900">
              <a:buAutoNum type="arabicPeriod"/>
            </a:pPr>
            <a:r>
              <a:rPr lang="en-US" dirty="0">
                <a:solidFill>
                  <a:prstClr val="black"/>
                </a:solidFill>
                <a:effectLst>
                  <a:glow rad="63500">
                    <a:schemeClr val="bg1">
                      <a:alpha val="92000"/>
                    </a:schemeClr>
                  </a:glow>
                </a:effectLst>
                <a:latin typeface="Helvetica Neue Light"/>
                <a:cs typeface="Helvetica Neue Light"/>
              </a:rPr>
              <a:t>Slides with paper figures and supplementary figures</a:t>
            </a:r>
          </a:p>
        </p:txBody>
      </p:sp>
      <p:pic>
        <p:nvPicPr>
          <p:cNvPr id="7" name="Picture 6" descr="A close up of a logo&#10;&#10;Description automatically generated">
            <a:extLst>
              <a:ext uri="{FF2B5EF4-FFF2-40B4-BE49-F238E27FC236}">
                <a16:creationId xmlns:a16="http://schemas.microsoft.com/office/drawing/2014/main" id="{452DD518-4F9E-CB40-A7F1-D71DEEC8B496}"/>
              </a:ext>
            </a:extLst>
          </p:cNvPr>
          <p:cNvPicPr>
            <a:picLocks noChangeAspect="1"/>
          </p:cNvPicPr>
          <p:nvPr/>
        </p:nvPicPr>
        <p:blipFill>
          <a:blip r:embed="rId3"/>
          <a:stretch>
            <a:fillRect/>
          </a:stretch>
        </p:blipFill>
        <p:spPr>
          <a:xfrm>
            <a:off x="10971080" y="0"/>
            <a:ext cx="1220920" cy="868200"/>
          </a:xfrm>
          <a:prstGeom prst="rect">
            <a:avLst/>
          </a:prstGeom>
        </p:spPr>
      </p:pic>
      <p:sp>
        <p:nvSpPr>
          <p:cNvPr id="8" name="Content Placeholder 7">
            <a:extLst>
              <a:ext uri="{FF2B5EF4-FFF2-40B4-BE49-F238E27FC236}">
                <a16:creationId xmlns:a16="http://schemas.microsoft.com/office/drawing/2014/main" id="{57892996-E8D6-6A4C-A941-1B9DDC20999E}"/>
              </a:ext>
            </a:extLst>
          </p:cNvPr>
          <p:cNvSpPr>
            <a:spLocks noGrp="1"/>
          </p:cNvSpPr>
          <p:nvPr>
            <p:ph sz="quarter" idx="10"/>
          </p:nvPr>
        </p:nvSpPr>
        <p:spPr>
          <a:xfrm>
            <a:off x="1087245" y="3542011"/>
            <a:ext cx="7589615" cy="1812589"/>
          </a:xfrm>
        </p:spPr>
        <p:txBody>
          <a:bodyPr>
            <a:normAutofit fontScale="85000" lnSpcReduction="10000"/>
          </a:bodyPr>
          <a:lstStyle/>
          <a:p>
            <a:pPr algn="l"/>
            <a:r>
              <a:rPr lang="en-US" sz="2000" dirty="0">
                <a:hlinkClick r:id="rId4"/>
              </a:rPr>
              <a:t>Link to Paper in </a:t>
            </a:r>
            <a:r>
              <a:rPr lang="en-US" sz="2000" i="1" dirty="0">
                <a:hlinkClick r:id="rId4"/>
              </a:rPr>
              <a:t>Pain</a:t>
            </a:r>
            <a:r>
              <a:rPr lang="en-US" sz="2000" dirty="0">
                <a:hlinkClick r:id="rId4"/>
              </a:rPr>
              <a:t> </a:t>
            </a:r>
            <a:endParaRPr lang="en-US" sz="2000" dirty="0"/>
          </a:p>
          <a:p>
            <a:pPr algn="l"/>
            <a:r>
              <a:rPr lang="en-US" sz="2000" dirty="0">
                <a:hlinkClick r:id="rId5"/>
              </a:rPr>
              <a:t>Link to Biorxiv preprint </a:t>
            </a:r>
            <a:r>
              <a:rPr lang="en-US" sz="2000" dirty="0"/>
              <a:t> </a:t>
            </a:r>
          </a:p>
          <a:p>
            <a:pPr algn="l"/>
            <a:r>
              <a:rPr lang="en-US" sz="2000" dirty="0">
                <a:hlinkClick r:id="rId6"/>
              </a:rPr>
              <a:t>Link to Video Abstract</a:t>
            </a:r>
            <a:endParaRPr lang="en-US" sz="2000" dirty="0"/>
          </a:p>
          <a:p>
            <a:pPr algn="l"/>
            <a:endParaRPr lang="en-US" sz="2000" dirty="0"/>
          </a:p>
          <a:p>
            <a:pPr algn="l"/>
            <a:r>
              <a:rPr lang="en-US" sz="2000" dirty="0"/>
              <a:t>Code and data: </a:t>
            </a:r>
            <a:r>
              <a:rPr lang="en-US" sz="2000" dirty="0">
                <a:hlinkClick r:id="rId7"/>
              </a:rPr>
              <a:t>https://github.com/canlab/cognitive_regulation_physiology</a:t>
            </a:r>
            <a:r>
              <a:rPr lang="en-US" sz="2000" dirty="0"/>
              <a:t> </a:t>
            </a:r>
          </a:p>
        </p:txBody>
      </p:sp>
    </p:spTree>
    <p:extLst>
      <p:ext uri="{BB962C8B-B14F-4D97-AF65-F5344CB8AC3E}">
        <p14:creationId xmlns:p14="http://schemas.microsoft.com/office/powerpoint/2010/main" val="3571960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1</a:t>
            </a:r>
          </a:p>
        </p:txBody>
      </p:sp>
      <p:pic>
        <p:nvPicPr>
          <p:cNvPr id="2" name="Picture 1"/>
          <p:cNvPicPr>
            <a:picLocks noChangeAspect="1"/>
          </p:cNvPicPr>
          <p:nvPr/>
        </p:nvPicPr>
        <p:blipFill>
          <a:blip r:embed="rId3"/>
          <a:stretch>
            <a:fillRect/>
          </a:stretch>
        </p:blipFill>
        <p:spPr>
          <a:xfrm>
            <a:off x="280382" y="6912679"/>
            <a:ext cx="4184325" cy="4411381"/>
          </a:xfrm>
          <a:prstGeom prst="rect">
            <a:avLst/>
          </a:prstGeom>
        </p:spPr>
      </p:pic>
      <p:pic>
        <p:nvPicPr>
          <p:cNvPr id="9" name="Picture 8"/>
          <p:cNvPicPr>
            <a:picLocks noChangeAspect="1"/>
          </p:cNvPicPr>
          <p:nvPr/>
        </p:nvPicPr>
        <p:blipFill>
          <a:blip r:embed="rId4"/>
          <a:stretch>
            <a:fillRect/>
          </a:stretch>
        </p:blipFill>
        <p:spPr>
          <a:xfrm>
            <a:off x="4617046" y="6912679"/>
            <a:ext cx="3771563" cy="4411381"/>
          </a:xfrm>
          <a:prstGeom prst="rect">
            <a:avLst/>
          </a:prstGeom>
        </p:spPr>
      </p:pic>
      <p:grpSp>
        <p:nvGrpSpPr>
          <p:cNvPr id="165" name="그룹 164">
            <a:extLst>
              <a:ext uri="{FF2B5EF4-FFF2-40B4-BE49-F238E27FC236}">
                <a16:creationId xmlns:a16="http://schemas.microsoft.com/office/drawing/2014/main" id="{641C848A-3895-C14C-80E9-27E213B0AB71}"/>
              </a:ext>
            </a:extLst>
          </p:cNvPr>
          <p:cNvGrpSpPr/>
          <p:nvPr/>
        </p:nvGrpSpPr>
        <p:grpSpPr>
          <a:xfrm>
            <a:off x="2942328" y="2447774"/>
            <a:ext cx="6186897" cy="2981439"/>
            <a:chOff x="1523597" y="1193581"/>
            <a:chExt cx="6186897" cy="2981439"/>
          </a:xfrm>
        </p:grpSpPr>
        <p:cxnSp>
          <p:nvCxnSpPr>
            <p:cNvPr id="137" name="직선 화살표 연결선 136">
              <a:extLst>
                <a:ext uri="{FF2B5EF4-FFF2-40B4-BE49-F238E27FC236}">
                  <a16:creationId xmlns:a16="http://schemas.microsoft.com/office/drawing/2014/main" id="{6151A59C-C734-3641-8EC3-C7ECECEBA816}"/>
                </a:ext>
              </a:extLst>
            </p:cNvPr>
            <p:cNvCxnSpPr>
              <a:cxnSpLocks/>
            </p:cNvCxnSpPr>
            <p:nvPr/>
          </p:nvCxnSpPr>
          <p:spPr>
            <a:xfrm flipH="1">
              <a:off x="4879105" y="3833592"/>
              <a:ext cx="255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1F3C771-E658-DF46-B667-ACA41AFE1953}"/>
                </a:ext>
              </a:extLst>
            </p:cNvPr>
            <p:cNvSpPr txBox="1"/>
            <p:nvPr/>
          </p:nvSpPr>
          <p:spPr>
            <a:xfrm>
              <a:off x="2068859" y="1193581"/>
              <a:ext cx="1269741" cy="261610"/>
            </a:xfrm>
            <a:prstGeom prst="rect">
              <a:avLst/>
            </a:prstGeom>
            <a:noFill/>
          </p:spPr>
          <p:txBody>
            <a:bodyPr wrap="square" rtlCol="0">
              <a:spAutoFit/>
            </a:bodyPr>
            <a:lstStyle/>
            <a:p>
              <a:r>
                <a:rPr kumimoji="1" lang="en-US" altLang="ko-KR" sz="1100" dirty="0">
                  <a:latin typeface="Helvetica" pitchFamily="2" charset="0"/>
                </a:rPr>
                <a:t>3 task conditions</a:t>
              </a:r>
              <a:endParaRPr kumimoji="1" lang="ko-KR" altLang="en-US" sz="1100" dirty="0">
                <a:latin typeface="Helvetica" pitchFamily="2" charset="0"/>
              </a:endParaRPr>
            </a:p>
          </p:txBody>
        </p:sp>
        <p:sp>
          <p:nvSpPr>
            <p:cNvPr id="52" name="TextBox 51">
              <a:extLst>
                <a:ext uri="{FF2B5EF4-FFF2-40B4-BE49-F238E27FC236}">
                  <a16:creationId xmlns:a16="http://schemas.microsoft.com/office/drawing/2014/main" id="{D67924BE-7974-CC43-AB76-96E8A97D1816}"/>
                </a:ext>
              </a:extLst>
            </p:cNvPr>
            <p:cNvSpPr txBox="1"/>
            <p:nvPr/>
          </p:nvSpPr>
          <p:spPr>
            <a:xfrm rot="16200000">
              <a:off x="1287791" y="1846744"/>
              <a:ext cx="751115" cy="276999"/>
            </a:xfrm>
            <a:prstGeom prst="rect">
              <a:avLst/>
            </a:prstGeom>
            <a:noFill/>
          </p:spPr>
          <p:txBody>
            <a:bodyPr wrap="square" rtlCol="0">
              <a:spAutoFit/>
            </a:bodyPr>
            <a:lstStyle/>
            <a:p>
              <a:pPr algn="ctr"/>
              <a:r>
                <a:rPr kumimoji="1" lang="en-US" altLang="ko-KR" sz="1200" dirty="0">
                  <a:latin typeface="Helvetica" pitchFamily="2" charset="0"/>
                </a:rPr>
                <a:t>Study 1</a:t>
              </a:r>
              <a:endParaRPr kumimoji="1" lang="ko-KR" altLang="en-US" sz="1200" dirty="0">
                <a:latin typeface="Helvetica" pitchFamily="2" charset="0"/>
              </a:endParaRPr>
            </a:p>
          </p:txBody>
        </p:sp>
        <p:grpSp>
          <p:nvGrpSpPr>
            <p:cNvPr id="15" name="그룹 14">
              <a:extLst>
                <a:ext uri="{FF2B5EF4-FFF2-40B4-BE49-F238E27FC236}">
                  <a16:creationId xmlns:a16="http://schemas.microsoft.com/office/drawing/2014/main" id="{96A8A846-3FD8-0F40-BC8A-1659E3A8DD28}"/>
                </a:ext>
              </a:extLst>
            </p:cNvPr>
            <p:cNvGrpSpPr/>
            <p:nvPr/>
          </p:nvGrpSpPr>
          <p:grpSpPr>
            <a:xfrm>
              <a:off x="1914173" y="1516189"/>
              <a:ext cx="258101" cy="1208603"/>
              <a:chOff x="1536440" y="1940328"/>
              <a:chExt cx="258101" cy="1208603"/>
            </a:xfrm>
          </p:grpSpPr>
          <p:sp>
            <p:nvSpPr>
              <p:cNvPr id="10" name="모서리가 둥근 직사각형 9">
                <a:extLst>
                  <a:ext uri="{FF2B5EF4-FFF2-40B4-BE49-F238E27FC236}">
                    <a16:creationId xmlns:a16="http://schemas.microsoft.com/office/drawing/2014/main" id="{D2836940-F906-924B-9869-9B77C5B059D9}"/>
                  </a:ext>
                </a:extLst>
              </p:cNvPr>
              <p:cNvSpPr/>
              <p:nvPr/>
            </p:nvSpPr>
            <p:spPr>
              <a:xfrm>
                <a:off x="1536440" y="2573623"/>
                <a:ext cx="252000" cy="252000"/>
              </a:xfrm>
              <a:prstGeom prst="roundRect">
                <a:avLst>
                  <a:gd name="adj" fmla="val 31301"/>
                </a:avLst>
              </a:prstGeom>
              <a:solidFill>
                <a:srgbClr val="B5542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2" name="모서리가 둥근 직사각형 91">
                <a:extLst>
                  <a:ext uri="{FF2B5EF4-FFF2-40B4-BE49-F238E27FC236}">
                    <a16:creationId xmlns:a16="http://schemas.microsoft.com/office/drawing/2014/main" id="{0252969F-F44D-0A4C-B2E7-57D6462A8748}"/>
                  </a:ext>
                </a:extLst>
              </p:cNvPr>
              <p:cNvSpPr/>
              <p:nvPr/>
            </p:nvSpPr>
            <p:spPr>
              <a:xfrm>
                <a:off x="1542541" y="2896931"/>
                <a:ext cx="252000" cy="252000"/>
              </a:xfrm>
              <a:prstGeom prst="roundRect">
                <a:avLst>
                  <a:gd name="adj" fmla="val 31301"/>
                </a:avLst>
              </a:prstGeom>
              <a:solidFill>
                <a:srgbClr val="68A8F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3" name="모서리가 둥근 직사각형 92">
                <a:extLst>
                  <a:ext uri="{FF2B5EF4-FFF2-40B4-BE49-F238E27FC236}">
                    <a16:creationId xmlns:a16="http://schemas.microsoft.com/office/drawing/2014/main" id="{37F43531-56E3-E84F-9F0E-699DD97011FE}"/>
                  </a:ext>
                </a:extLst>
              </p:cNvPr>
              <p:cNvSpPr/>
              <p:nvPr/>
            </p:nvSpPr>
            <p:spPr>
              <a:xfrm>
                <a:off x="1536440" y="1940328"/>
                <a:ext cx="252000" cy="252000"/>
              </a:xfrm>
              <a:prstGeom prst="roundRect">
                <a:avLst>
                  <a:gd name="adj" fmla="val 31301"/>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94" name="TextBox 93">
              <a:extLst>
                <a:ext uri="{FF2B5EF4-FFF2-40B4-BE49-F238E27FC236}">
                  <a16:creationId xmlns:a16="http://schemas.microsoft.com/office/drawing/2014/main" id="{88E7A125-212E-4C4B-9076-7BC00FB54981}"/>
                </a:ext>
              </a:extLst>
            </p:cNvPr>
            <p:cNvSpPr txBox="1"/>
            <p:nvPr/>
          </p:nvSpPr>
          <p:spPr>
            <a:xfrm>
              <a:off x="2172275" y="1516013"/>
              <a:ext cx="1468061" cy="261610"/>
            </a:xfrm>
            <a:prstGeom prst="rect">
              <a:avLst/>
            </a:prstGeom>
            <a:noFill/>
          </p:spPr>
          <p:txBody>
            <a:bodyPr wrap="square" rtlCol="0">
              <a:spAutoFit/>
            </a:bodyPr>
            <a:lstStyle/>
            <a:p>
              <a:r>
                <a:rPr kumimoji="1" lang="en-US" altLang="ko-KR" sz="1100" dirty="0">
                  <a:latin typeface="Helvetica" pitchFamily="2" charset="0"/>
                </a:rPr>
                <a:t>Passive experience</a:t>
              </a:r>
              <a:endParaRPr kumimoji="1" lang="ko-KR" altLang="en-US" sz="1100" dirty="0">
                <a:latin typeface="Helvetica" pitchFamily="2" charset="0"/>
              </a:endParaRPr>
            </a:p>
          </p:txBody>
        </p:sp>
        <p:sp>
          <p:nvSpPr>
            <p:cNvPr id="95" name="TextBox 94">
              <a:extLst>
                <a:ext uri="{FF2B5EF4-FFF2-40B4-BE49-F238E27FC236}">
                  <a16:creationId xmlns:a16="http://schemas.microsoft.com/office/drawing/2014/main" id="{1933754F-334B-EF48-B600-7FCD8102D099}"/>
                </a:ext>
              </a:extLst>
            </p:cNvPr>
            <p:cNvSpPr txBox="1"/>
            <p:nvPr/>
          </p:nvSpPr>
          <p:spPr>
            <a:xfrm>
              <a:off x="2166173" y="2149484"/>
              <a:ext cx="1034825" cy="261610"/>
            </a:xfrm>
            <a:prstGeom prst="rect">
              <a:avLst/>
            </a:prstGeom>
            <a:noFill/>
          </p:spPr>
          <p:txBody>
            <a:bodyPr wrap="square" rtlCol="0">
              <a:spAutoFit/>
            </a:bodyPr>
            <a:lstStyle/>
            <a:p>
              <a:r>
                <a:rPr kumimoji="1" lang="en-US" altLang="ko-KR" sz="1100" dirty="0">
                  <a:latin typeface="Helvetica" pitchFamily="2" charset="0"/>
                </a:rPr>
                <a:t>Regulate-up</a:t>
              </a:r>
              <a:endParaRPr kumimoji="1" lang="ko-KR" altLang="en-US" sz="1100" dirty="0">
                <a:latin typeface="Helvetica" pitchFamily="2" charset="0"/>
              </a:endParaRPr>
            </a:p>
          </p:txBody>
        </p:sp>
        <p:sp>
          <p:nvSpPr>
            <p:cNvPr id="96" name="TextBox 95">
              <a:extLst>
                <a:ext uri="{FF2B5EF4-FFF2-40B4-BE49-F238E27FC236}">
                  <a16:creationId xmlns:a16="http://schemas.microsoft.com/office/drawing/2014/main" id="{4D010752-BA55-8142-BEC2-8CBDBC612CFD}"/>
                </a:ext>
              </a:extLst>
            </p:cNvPr>
            <p:cNvSpPr txBox="1"/>
            <p:nvPr/>
          </p:nvSpPr>
          <p:spPr>
            <a:xfrm>
              <a:off x="2166173" y="2467358"/>
              <a:ext cx="1172427" cy="261610"/>
            </a:xfrm>
            <a:prstGeom prst="rect">
              <a:avLst/>
            </a:prstGeom>
            <a:noFill/>
          </p:spPr>
          <p:txBody>
            <a:bodyPr wrap="square" rtlCol="0">
              <a:spAutoFit/>
            </a:bodyPr>
            <a:lstStyle/>
            <a:p>
              <a:r>
                <a:rPr kumimoji="1" lang="en-US" altLang="ko-KR" sz="1100" dirty="0">
                  <a:latin typeface="Helvetica" pitchFamily="2" charset="0"/>
                </a:rPr>
                <a:t>Regulate-down</a:t>
              </a:r>
              <a:endParaRPr kumimoji="1" lang="ko-KR" altLang="en-US" sz="1100" dirty="0">
                <a:latin typeface="Helvetica" pitchFamily="2" charset="0"/>
              </a:endParaRPr>
            </a:p>
          </p:txBody>
        </p:sp>
        <p:sp>
          <p:nvSpPr>
            <p:cNvPr id="16" name="모서리가 둥근 직사각형 15">
              <a:extLst>
                <a:ext uri="{FF2B5EF4-FFF2-40B4-BE49-F238E27FC236}">
                  <a16:creationId xmlns:a16="http://schemas.microsoft.com/office/drawing/2014/main" id="{2043677F-4458-4C42-B577-D839501E39B1}"/>
                </a:ext>
              </a:extLst>
            </p:cNvPr>
            <p:cNvSpPr/>
            <p:nvPr/>
          </p:nvSpPr>
          <p:spPr>
            <a:xfrm>
              <a:off x="1846210" y="1476358"/>
              <a:ext cx="1764000" cy="316791"/>
            </a:xfrm>
            <a:prstGeom prst="roundRect">
              <a:avLst>
                <a:gd name="adj" fmla="val 31715"/>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25" name="그룹 24">
              <a:extLst>
                <a:ext uri="{FF2B5EF4-FFF2-40B4-BE49-F238E27FC236}">
                  <a16:creationId xmlns:a16="http://schemas.microsoft.com/office/drawing/2014/main" id="{C9C45F24-D515-D141-BFF0-9491B39EBC82}"/>
                </a:ext>
              </a:extLst>
            </p:cNvPr>
            <p:cNvGrpSpPr/>
            <p:nvPr/>
          </p:nvGrpSpPr>
          <p:grpSpPr>
            <a:xfrm>
              <a:off x="3524587" y="1343048"/>
              <a:ext cx="1287988" cy="559155"/>
              <a:chOff x="3027134" y="1622968"/>
              <a:chExt cx="1287988" cy="559155"/>
            </a:xfrm>
          </p:grpSpPr>
          <p:pic>
            <p:nvPicPr>
              <p:cNvPr id="97" name="Picture 63">
                <a:extLst>
                  <a:ext uri="{FF2B5EF4-FFF2-40B4-BE49-F238E27FC236}">
                    <a16:creationId xmlns:a16="http://schemas.microsoft.com/office/drawing/2014/main" id="{8A48C881-6E38-044E-9665-6D48EB3854EB}"/>
                  </a:ext>
                </a:extLst>
              </p:cNvPr>
              <p:cNvPicPr>
                <a:picLocks/>
              </p:cNvPicPr>
              <p:nvPr/>
            </p:nvPicPr>
            <p:blipFill rotWithShape="1">
              <a:blip r:embed="rId5">
                <a:extLst>
                  <a:ext uri="{28A0092B-C50C-407E-A947-70E740481C1C}">
                    <a14:useLocalDpi xmlns:a14="http://schemas.microsoft.com/office/drawing/2010/main" val="0"/>
                  </a:ext>
                </a:extLst>
              </a:blip>
              <a:srcRect r="47087"/>
              <a:stretch/>
            </p:blipFill>
            <p:spPr>
              <a:xfrm>
                <a:off x="3027134" y="1622968"/>
                <a:ext cx="829454" cy="445255"/>
              </a:xfrm>
              <a:prstGeom prst="rect">
                <a:avLst/>
              </a:prstGeom>
            </p:spPr>
          </p:pic>
          <p:pic>
            <p:nvPicPr>
              <p:cNvPr id="98" name="Picture 5">
                <a:extLst>
                  <a:ext uri="{FF2B5EF4-FFF2-40B4-BE49-F238E27FC236}">
                    <a16:creationId xmlns:a16="http://schemas.microsoft.com/office/drawing/2014/main" id="{DC95884B-8447-B545-9D97-947F8661DEDF}"/>
                  </a:ext>
                </a:extLst>
              </p:cNvPr>
              <p:cNvPicPr>
                <a:picLocks noChangeAspect="1"/>
              </p:cNvPicPr>
              <p:nvPr/>
            </p:nvPicPr>
            <p:blipFill rotWithShape="1">
              <a:blip r:embed="rId6">
                <a:extLst>
                  <a:ext uri="{28A0092B-C50C-407E-A947-70E740481C1C}">
                    <a14:useLocalDpi xmlns:a14="http://schemas.microsoft.com/office/drawing/2010/main" val="0"/>
                  </a:ext>
                </a:extLst>
              </a:blip>
              <a:srcRect l="12104" r="59383" b="28215"/>
              <a:stretch/>
            </p:blipFill>
            <p:spPr>
              <a:xfrm>
                <a:off x="3183252" y="1926941"/>
                <a:ext cx="673336" cy="235672"/>
              </a:xfrm>
              <a:prstGeom prst="rect">
                <a:avLst/>
              </a:prstGeom>
            </p:spPr>
          </p:pic>
          <p:grpSp>
            <p:nvGrpSpPr>
              <p:cNvPr id="20" name="그룹 19">
                <a:extLst>
                  <a:ext uri="{FF2B5EF4-FFF2-40B4-BE49-F238E27FC236}">
                    <a16:creationId xmlns:a16="http://schemas.microsoft.com/office/drawing/2014/main" id="{54B59E04-98C7-484B-BF93-04F8C53FE5B3}"/>
                  </a:ext>
                </a:extLst>
              </p:cNvPr>
              <p:cNvGrpSpPr/>
              <p:nvPr/>
            </p:nvGrpSpPr>
            <p:grpSpPr>
              <a:xfrm>
                <a:off x="3878874" y="1711517"/>
                <a:ext cx="428322" cy="230832"/>
                <a:chOff x="4357513" y="2000268"/>
                <a:chExt cx="428322" cy="230832"/>
              </a:xfrm>
            </p:grpSpPr>
            <p:sp>
              <p:nvSpPr>
                <p:cNvPr id="19" name="직사각형 18">
                  <a:extLst>
                    <a:ext uri="{FF2B5EF4-FFF2-40B4-BE49-F238E27FC236}">
                      <a16:creationId xmlns:a16="http://schemas.microsoft.com/office/drawing/2014/main" id="{D025ADF7-4E9F-8141-8FE2-379D9EE60B3E}"/>
                    </a:ext>
                  </a:extLst>
                </p:cNvPr>
                <p:cNvSpPr/>
                <p:nvPr/>
              </p:nvSpPr>
              <p:spPr>
                <a:xfrm>
                  <a:off x="4404638" y="2029507"/>
                  <a:ext cx="324000" cy="1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TextBox 16">
                  <a:extLst>
                    <a:ext uri="{FF2B5EF4-FFF2-40B4-BE49-F238E27FC236}">
                      <a16:creationId xmlns:a16="http://schemas.microsoft.com/office/drawing/2014/main" id="{7F948AE7-561E-B94A-A869-C7642F86FC10}"/>
                    </a:ext>
                  </a:extLst>
                </p:cNvPr>
                <p:cNvSpPr txBox="1"/>
                <p:nvPr/>
              </p:nvSpPr>
              <p:spPr>
                <a:xfrm>
                  <a:off x="4357513" y="2000268"/>
                  <a:ext cx="428322" cy="230832"/>
                </a:xfrm>
                <a:prstGeom prst="rect">
                  <a:avLst/>
                </a:prstGeom>
                <a:noFill/>
              </p:spPr>
              <p:txBody>
                <a:bodyPr wrap="none" rtlCol="0">
                  <a:spAutoFit/>
                </a:bodyPr>
                <a:lstStyle/>
                <a:p>
                  <a:r>
                    <a:rPr kumimoji="1" lang="en-US" altLang="ko-KR" sz="900" dirty="0">
                      <a:solidFill>
                        <a:schemeClr val="bg1"/>
                      </a:solidFill>
                      <a:latin typeface="Helvetica" pitchFamily="2" charset="0"/>
                    </a:rPr>
                    <a:t>SCR</a:t>
                  </a:r>
                  <a:endParaRPr kumimoji="1" lang="ko-KR" altLang="en-US" sz="900" dirty="0">
                    <a:solidFill>
                      <a:schemeClr val="bg1"/>
                    </a:solidFill>
                    <a:latin typeface="Helvetica" pitchFamily="2" charset="0"/>
                  </a:endParaRPr>
                </a:p>
              </p:txBody>
            </p:sp>
          </p:grpSp>
          <p:grpSp>
            <p:nvGrpSpPr>
              <p:cNvPr id="99" name="그룹 98">
                <a:extLst>
                  <a:ext uri="{FF2B5EF4-FFF2-40B4-BE49-F238E27FC236}">
                    <a16:creationId xmlns:a16="http://schemas.microsoft.com/office/drawing/2014/main" id="{A2C3DD09-8348-B54B-8F92-BB4357656993}"/>
                  </a:ext>
                </a:extLst>
              </p:cNvPr>
              <p:cNvGrpSpPr/>
              <p:nvPr/>
            </p:nvGrpSpPr>
            <p:grpSpPr>
              <a:xfrm>
                <a:off x="3880388" y="1951291"/>
                <a:ext cx="434734" cy="230832"/>
                <a:chOff x="4357513" y="2000268"/>
                <a:chExt cx="434734" cy="230832"/>
              </a:xfrm>
            </p:grpSpPr>
            <p:sp>
              <p:nvSpPr>
                <p:cNvPr id="100" name="직사각형 99">
                  <a:extLst>
                    <a:ext uri="{FF2B5EF4-FFF2-40B4-BE49-F238E27FC236}">
                      <a16:creationId xmlns:a16="http://schemas.microsoft.com/office/drawing/2014/main" id="{161801C1-2F16-5648-9EB7-53A7B2B384FD}"/>
                    </a:ext>
                  </a:extLst>
                </p:cNvPr>
                <p:cNvSpPr/>
                <p:nvPr/>
              </p:nvSpPr>
              <p:spPr>
                <a:xfrm>
                  <a:off x="4404638" y="2029507"/>
                  <a:ext cx="324000" cy="1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TextBox 100">
                  <a:extLst>
                    <a:ext uri="{FF2B5EF4-FFF2-40B4-BE49-F238E27FC236}">
                      <a16:creationId xmlns:a16="http://schemas.microsoft.com/office/drawing/2014/main" id="{00D99F0A-CAC9-6441-907E-FDD75AE3254E}"/>
                    </a:ext>
                  </a:extLst>
                </p:cNvPr>
                <p:cNvSpPr txBox="1"/>
                <p:nvPr/>
              </p:nvSpPr>
              <p:spPr>
                <a:xfrm>
                  <a:off x="4357513" y="2000268"/>
                  <a:ext cx="434734" cy="230832"/>
                </a:xfrm>
                <a:prstGeom prst="rect">
                  <a:avLst/>
                </a:prstGeom>
                <a:noFill/>
              </p:spPr>
              <p:txBody>
                <a:bodyPr wrap="none" rtlCol="0">
                  <a:spAutoFit/>
                </a:bodyPr>
                <a:lstStyle/>
                <a:p>
                  <a:r>
                    <a:rPr kumimoji="1" lang="en-US" altLang="ko-KR" sz="900" dirty="0">
                      <a:solidFill>
                        <a:schemeClr val="bg1"/>
                      </a:solidFill>
                      <a:latin typeface="Helvetica" pitchFamily="2" charset="0"/>
                    </a:rPr>
                    <a:t>ECG</a:t>
                  </a:r>
                  <a:endParaRPr kumimoji="1" lang="ko-KR" altLang="en-US" sz="900" dirty="0">
                    <a:solidFill>
                      <a:schemeClr val="bg1"/>
                    </a:solidFill>
                    <a:latin typeface="Helvetica" pitchFamily="2" charset="0"/>
                  </a:endParaRPr>
                </a:p>
              </p:txBody>
            </p:sp>
          </p:grpSp>
        </p:grpSp>
        <p:sp>
          <p:nvSpPr>
            <p:cNvPr id="102" name="TextBox 101">
              <a:extLst>
                <a:ext uri="{FF2B5EF4-FFF2-40B4-BE49-F238E27FC236}">
                  <a16:creationId xmlns:a16="http://schemas.microsoft.com/office/drawing/2014/main" id="{A382E39A-78A1-7440-9BC2-590601BFC347}"/>
                </a:ext>
              </a:extLst>
            </p:cNvPr>
            <p:cNvSpPr txBox="1"/>
            <p:nvPr/>
          </p:nvSpPr>
          <p:spPr>
            <a:xfrm rot="16200000">
              <a:off x="1286539" y="3608190"/>
              <a:ext cx="751115" cy="276999"/>
            </a:xfrm>
            <a:prstGeom prst="rect">
              <a:avLst/>
            </a:prstGeom>
            <a:noFill/>
          </p:spPr>
          <p:txBody>
            <a:bodyPr wrap="square" rtlCol="0">
              <a:spAutoFit/>
            </a:bodyPr>
            <a:lstStyle/>
            <a:p>
              <a:pPr algn="ctr"/>
              <a:r>
                <a:rPr kumimoji="1" lang="en-US" altLang="ko-KR" sz="1200" dirty="0">
                  <a:latin typeface="Helvetica" pitchFamily="2" charset="0"/>
                </a:rPr>
                <a:t>Study 2</a:t>
              </a:r>
              <a:endParaRPr kumimoji="1" lang="ko-KR" altLang="en-US" sz="1200" dirty="0">
                <a:latin typeface="Helvetica" pitchFamily="2" charset="0"/>
              </a:endParaRPr>
            </a:p>
          </p:txBody>
        </p:sp>
        <p:cxnSp>
          <p:nvCxnSpPr>
            <p:cNvPr id="27" name="직선 화살표 연결선 26">
              <a:extLst>
                <a:ext uri="{FF2B5EF4-FFF2-40B4-BE49-F238E27FC236}">
                  <a16:creationId xmlns:a16="http://schemas.microsoft.com/office/drawing/2014/main" id="{9CB4AFE3-89B9-AD4A-863C-7438C911A87D}"/>
                </a:ext>
              </a:extLst>
            </p:cNvPr>
            <p:cNvCxnSpPr>
              <a:cxnSpLocks/>
            </p:cNvCxnSpPr>
            <p:nvPr/>
          </p:nvCxnSpPr>
          <p:spPr>
            <a:xfrm flipV="1">
              <a:off x="4879375" y="1656149"/>
              <a:ext cx="2130236" cy="152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4CABB008-949E-B247-882C-025669DBC58A}"/>
                </a:ext>
              </a:extLst>
            </p:cNvPr>
            <p:cNvSpPr txBox="1"/>
            <p:nvPr/>
          </p:nvSpPr>
          <p:spPr>
            <a:xfrm>
              <a:off x="5149735" y="1414710"/>
              <a:ext cx="1543246" cy="600164"/>
            </a:xfrm>
            <a:prstGeom prst="rect">
              <a:avLst/>
            </a:prstGeom>
            <a:solidFill>
              <a:schemeClr val="bg1"/>
            </a:solidFill>
          </p:spPr>
          <p:txBody>
            <a:bodyPr wrap="square" rtlCol="0">
              <a:spAutoFit/>
            </a:bodyPr>
            <a:lstStyle/>
            <a:p>
              <a:r>
                <a:rPr kumimoji="1" lang="en-US" altLang="ko-KR" sz="1100" dirty="0">
                  <a:latin typeface="Helvetica" pitchFamily="2" charset="0"/>
                </a:rPr>
                <a:t>Develop physiological markers predictive of pain ratings</a:t>
              </a:r>
              <a:endParaRPr kumimoji="1" lang="ko-KR" altLang="en-US" sz="1100" dirty="0">
                <a:latin typeface="Helvetica" pitchFamily="2" charset="0"/>
              </a:endParaRPr>
            </a:p>
          </p:txBody>
        </p:sp>
        <p:pic>
          <p:nvPicPr>
            <p:cNvPr id="104" name="Picture 12">
              <a:extLst>
                <a:ext uri="{FF2B5EF4-FFF2-40B4-BE49-F238E27FC236}">
                  <a16:creationId xmlns:a16="http://schemas.microsoft.com/office/drawing/2014/main" id="{9EE5AC3A-621F-384B-B4E8-DAFC6BF2120B}"/>
                </a:ext>
              </a:extLst>
            </p:cNvPr>
            <p:cNvPicPr>
              <a:picLocks noChangeAspect="1"/>
            </p:cNvPicPr>
            <p:nvPr/>
          </p:nvPicPr>
          <p:blipFill rotWithShape="1">
            <a:blip r:embed="rId7">
              <a:extLst>
                <a:ext uri="{28A0092B-C50C-407E-A947-70E740481C1C}">
                  <a14:useLocalDpi xmlns:a14="http://schemas.microsoft.com/office/drawing/2010/main" val="0"/>
                </a:ext>
              </a:extLst>
            </a:blip>
            <a:srcRect l="15938" t="15405" r="9721" b="21720"/>
            <a:stretch/>
          </p:blipFill>
          <p:spPr>
            <a:xfrm>
              <a:off x="7084337" y="1349888"/>
              <a:ext cx="626157" cy="302979"/>
            </a:xfrm>
            <a:prstGeom prst="rect">
              <a:avLst/>
            </a:prstGeom>
          </p:spPr>
        </p:pic>
        <p:pic>
          <p:nvPicPr>
            <p:cNvPr id="105" name="Picture 33">
              <a:extLst>
                <a:ext uri="{FF2B5EF4-FFF2-40B4-BE49-F238E27FC236}">
                  <a16:creationId xmlns:a16="http://schemas.microsoft.com/office/drawing/2014/main" id="{6545B07F-AD53-C140-9B81-6E3B6992A120}"/>
                </a:ext>
              </a:extLst>
            </p:cNvPr>
            <p:cNvPicPr>
              <a:picLocks noChangeAspect="1"/>
            </p:cNvPicPr>
            <p:nvPr/>
          </p:nvPicPr>
          <p:blipFill rotWithShape="1">
            <a:blip r:embed="rId8">
              <a:extLst>
                <a:ext uri="{28A0092B-C50C-407E-A947-70E740481C1C}">
                  <a14:useLocalDpi xmlns:a14="http://schemas.microsoft.com/office/drawing/2010/main" val="0"/>
                </a:ext>
              </a:extLst>
            </a:blip>
            <a:srcRect l="13387" t="12971" r="9726" b="23111"/>
            <a:stretch/>
          </p:blipFill>
          <p:spPr>
            <a:xfrm>
              <a:off x="7084337" y="1751818"/>
              <a:ext cx="626155" cy="297801"/>
            </a:xfrm>
            <a:prstGeom prst="rect">
              <a:avLst/>
            </a:prstGeom>
          </p:spPr>
        </p:pic>
        <p:sp>
          <p:nvSpPr>
            <p:cNvPr id="40" name="오른쪽 대괄호[R] 39">
              <a:extLst>
                <a:ext uri="{FF2B5EF4-FFF2-40B4-BE49-F238E27FC236}">
                  <a16:creationId xmlns:a16="http://schemas.microsoft.com/office/drawing/2014/main" id="{73ECF87E-728E-154D-B52B-FA7BF3607FD7}"/>
                </a:ext>
              </a:extLst>
            </p:cNvPr>
            <p:cNvSpPr/>
            <p:nvPr/>
          </p:nvSpPr>
          <p:spPr>
            <a:xfrm>
              <a:off x="4843105" y="1463896"/>
              <a:ext cx="36000" cy="43082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nvGrpSpPr>
            <p:cNvPr id="115" name="그룹 114">
              <a:extLst>
                <a:ext uri="{FF2B5EF4-FFF2-40B4-BE49-F238E27FC236}">
                  <a16:creationId xmlns:a16="http://schemas.microsoft.com/office/drawing/2014/main" id="{BCCC371C-D434-164E-A2A4-D9B6E81C53B2}"/>
                </a:ext>
              </a:extLst>
            </p:cNvPr>
            <p:cNvGrpSpPr/>
            <p:nvPr/>
          </p:nvGrpSpPr>
          <p:grpSpPr>
            <a:xfrm>
              <a:off x="1914173" y="3460823"/>
              <a:ext cx="252000" cy="603615"/>
              <a:chOff x="1536440" y="1949659"/>
              <a:chExt cx="252000" cy="603615"/>
            </a:xfrm>
          </p:grpSpPr>
          <p:sp>
            <p:nvSpPr>
              <p:cNvPr id="116" name="모서리가 둥근 직사각형 115">
                <a:extLst>
                  <a:ext uri="{FF2B5EF4-FFF2-40B4-BE49-F238E27FC236}">
                    <a16:creationId xmlns:a16="http://schemas.microsoft.com/office/drawing/2014/main" id="{07C521D9-F152-E64C-8D8F-799FF5F8F7C1}"/>
                  </a:ext>
                </a:extLst>
              </p:cNvPr>
              <p:cNvSpPr/>
              <p:nvPr/>
            </p:nvSpPr>
            <p:spPr>
              <a:xfrm>
                <a:off x="1536440" y="2301274"/>
                <a:ext cx="252000" cy="252000"/>
              </a:xfrm>
              <a:prstGeom prst="roundRect">
                <a:avLst>
                  <a:gd name="adj" fmla="val 31301"/>
                </a:avLst>
              </a:prstGeom>
              <a:solidFill>
                <a:srgbClr val="E09E9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8" name="모서리가 둥근 직사각형 117">
                <a:extLst>
                  <a:ext uri="{FF2B5EF4-FFF2-40B4-BE49-F238E27FC236}">
                    <a16:creationId xmlns:a16="http://schemas.microsoft.com/office/drawing/2014/main" id="{A6C90BC1-1906-8A48-8380-F7B646DEA4E9}"/>
                  </a:ext>
                </a:extLst>
              </p:cNvPr>
              <p:cNvSpPr/>
              <p:nvPr/>
            </p:nvSpPr>
            <p:spPr>
              <a:xfrm>
                <a:off x="1536440" y="1949659"/>
                <a:ext cx="252000" cy="252000"/>
              </a:xfrm>
              <a:prstGeom prst="roundRect">
                <a:avLst>
                  <a:gd name="adj" fmla="val 31301"/>
                </a:avLst>
              </a:prstGeom>
              <a:solidFill>
                <a:srgbClr val="CC5C7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120" name="TextBox 119">
              <a:extLst>
                <a:ext uri="{FF2B5EF4-FFF2-40B4-BE49-F238E27FC236}">
                  <a16:creationId xmlns:a16="http://schemas.microsoft.com/office/drawing/2014/main" id="{7C293DAC-56F6-A044-AE59-5C81063E0E7A}"/>
                </a:ext>
              </a:extLst>
            </p:cNvPr>
            <p:cNvSpPr txBox="1"/>
            <p:nvPr/>
          </p:nvSpPr>
          <p:spPr>
            <a:xfrm>
              <a:off x="2048077" y="3133337"/>
              <a:ext cx="1455728" cy="261610"/>
            </a:xfrm>
            <a:prstGeom prst="rect">
              <a:avLst/>
            </a:prstGeom>
            <a:noFill/>
          </p:spPr>
          <p:txBody>
            <a:bodyPr wrap="square" rtlCol="0">
              <a:spAutoFit/>
            </a:bodyPr>
            <a:lstStyle/>
            <a:p>
              <a:r>
                <a:rPr kumimoji="1" lang="en-US" altLang="ko-KR" sz="1100" dirty="0">
                  <a:latin typeface="Helvetica" pitchFamily="2" charset="0"/>
                </a:rPr>
                <a:t>2 group conditions</a:t>
              </a:r>
              <a:endParaRPr kumimoji="1" lang="ko-KR" altLang="en-US" sz="1100" dirty="0">
                <a:latin typeface="Helvetica" pitchFamily="2" charset="0"/>
              </a:endParaRPr>
            </a:p>
          </p:txBody>
        </p:sp>
        <p:sp>
          <p:nvSpPr>
            <p:cNvPr id="121" name="TextBox 120">
              <a:extLst>
                <a:ext uri="{FF2B5EF4-FFF2-40B4-BE49-F238E27FC236}">
                  <a16:creationId xmlns:a16="http://schemas.microsoft.com/office/drawing/2014/main" id="{F32F4D18-E99B-DF45-851A-D638B8544F56}"/>
                </a:ext>
              </a:extLst>
            </p:cNvPr>
            <p:cNvSpPr txBox="1"/>
            <p:nvPr/>
          </p:nvSpPr>
          <p:spPr>
            <a:xfrm>
              <a:off x="2166173" y="3464810"/>
              <a:ext cx="1407233" cy="261610"/>
            </a:xfrm>
            <a:prstGeom prst="rect">
              <a:avLst/>
            </a:prstGeom>
            <a:noFill/>
          </p:spPr>
          <p:txBody>
            <a:bodyPr wrap="square" rtlCol="0">
              <a:spAutoFit/>
            </a:bodyPr>
            <a:lstStyle/>
            <a:p>
              <a:r>
                <a:rPr kumimoji="1" lang="en-US" altLang="ko-KR" sz="1100" dirty="0">
                  <a:latin typeface="Helvetica" pitchFamily="2" charset="0"/>
                </a:rPr>
                <a:t>Experiencing pain</a:t>
              </a:r>
              <a:endParaRPr kumimoji="1" lang="ko-KR" altLang="en-US" sz="1100" dirty="0">
                <a:latin typeface="Helvetica" pitchFamily="2" charset="0"/>
              </a:endParaRPr>
            </a:p>
          </p:txBody>
        </p:sp>
        <p:sp>
          <p:nvSpPr>
            <p:cNvPr id="122" name="TextBox 121">
              <a:extLst>
                <a:ext uri="{FF2B5EF4-FFF2-40B4-BE49-F238E27FC236}">
                  <a16:creationId xmlns:a16="http://schemas.microsoft.com/office/drawing/2014/main" id="{16FC4D9D-9868-3148-8633-AA259CB2B690}"/>
                </a:ext>
              </a:extLst>
            </p:cNvPr>
            <p:cNvSpPr txBox="1"/>
            <p:nvPr/>
          </p:nvSpPr>
          <p:spPr>
            <a:xfrm>
              <a:off x="2166173" y="3818346"/>
              <a:ext cx="1259313" cy="261610"/>
            </a:xfrm>
            <a:prstGeom prst="rect">
              <a:avLst/>
            </a:prstGeom>
            <a:noFill/>
          </p:spPr>
          <p:txBody>
            <a:bodyPr wrap="square" rtlCol="0">
              <a:spAutoFit/>
            </a:bodyPr>
            <a:lstStyle/>
            <a:p>
              <a:r>
                <a:rPr kumimoji="1" lang="en-US" altLang="ko-KR" sz="1100" dirty="0">
                  <a:latin typeface="Helvetica" pitchFamily="2" charset="0"/>
                </a:rPr>
                <a:t>Observing pain</a:t>
              </a:r>
              <a:endParaRPr kumimoji="1" lang="ko-KR" altLang="en-US" sz="1100" dirty="0">
                <a:latin typeface="Helvetica" pitchFamily="2" charset="0"/>
              </a:endParaRPr>
            </a:p>
          </p:txBody>
        </p:sp>
        <p:grpSp>
          <p:nvGrpSpPr>
            <p:cNvPr id="124" name="그룹 123">
              <a:extLst>
                <a:ext uri="{FF2B5EF4-FFF2-40B4-BE49-F238E27FC236}">
                  <a16:creationId xmlns:a16="http://schemas.microsoft.com/office/drawing/2014/main" id="{DF6F3A15-03D6-3541-9203-D88B0A6BB0E1}"/>
                </a:ext>
              </a:extLst>
            </p:cNvPr>
            <p:cNvGrpSpPr/>
            <p:nvPr/>
          </p:nvGrpSpPr>
          <p:grpSpPr>
            <a:xfrm>
              <a:off x="3466434" y="3602187"/>
              <a:ext cx="1280062" cy="445255"/>
              <a:chOff x="3027134" y="1605384"/>
              <a:chExt cx="1280062" cy="445255"/>
            </a:xfrm>
          </p:grpSpPr>
          <p:pic>
            <p:nvPicPr>
              <p:cNvPr id="125" name="Picture 63">
                <a:extLst>
                  <a:ext uri="{FF2B5EF4-FFF2-40B4-BE49-F238E27FC236}">
                    <a16:creationId xmlns:a16="http://schemas.microsoft.com/office/drawing/2014/main" id="{5D581DEE-FCF5-E847-A18D-9A11A16A6C87}"/>
                  </a:ext>
                </a:extLst>
              </p:cNvPr>
              <p:cNvPicPr>
                <a:picLocks/>
              </p:cNvPicPr>
              <p:nvPr/>
            </p:nvPicPr>
            <p:blipFill rotWithShape="1">
              <a:blip r:embed="rId5">
                <a:extLst>
                  <a:ext uri="{28A0092B-C50C-407E-A947-70E740481C1C}">
                    <a14:useLocalDpi xmlns:a14="http://schemas.microsoft.com/office/drawing/2010/main" val="0"/>
                  </a:ext>
                </a:extLst>
              </a:blip>
              <a:srcRect r="47087"/>
              <a:stretch/>
            </p:blipFill>
            <p:spPr>
              <a:xfrm>
                <a:off x="3027134" y="1605384"/>
                <a:ext cx="829454" cy="445255"/>
              </a:xfrm>
              <a:prstGeom prst="rect">
                <a:avLst/>
              </a:prstGeom>
            </p:spPr>
          </p:pic>
          <p:grpSp>
            <p:nvGrpSpPr>
              <p:cNvPr id="127" name="그룹 126">
                <a:extLst>
                  <a:ext uri="{FF2B5EF4-FFF2-40B4-BE49-F238E27FC236}">
                    <a16:creationId xmlns:a16="http://schemas.microsoft.com/office/drawing/2014/main" id="{E38046DE-3817-2F4A-AEF1-B374615823F9}"/>
                  </a:ext>
                </a:extLst>
              </p:cNvPr>
              <p:cNvGrpSpPr/>
              <p:nvPr/>
            </p:nvGrpSpPr>
            <p:grpSpPr>
              <a:xfrm>
                <a:off x="3878874" y="1711517"/>
                <a:ext cx="428322" cy="230832"/>
                <a:chOff x="4357513" y="2000268"/>
                <a:chExt cx="428322" cy="230832"/>
              </a:xfrm>
            </p:grpSpPr>
            <p:sp>
              <p:nvSpPr>
                <p:cNvPr id="131" name="직사각형 130">
                  <a:extLst>
                    <a:ext uri="{FF2B5EF4-FFF2-40B4-BE49-F238E27FC236}">
                      <a16:creationId xmlns:a16="http://schemas.microsoft.com/office/drawing/2014/main" id="{5D131754-6CF8-8141-8F73-6C47AD84B465}"/>
                    </a:ext>
                  </a:extLst>
                </p:cNvPr>
                <p:cNvSpPr/>
                <p:nvPr/>
              </p:nvSpPr>
              <p:spPr>
                <a:xfrm>
                  <a:off x="4404638" y="2029507"/>
                  <a:ext cx="324000" cy="1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2" name="TextBox 131">
                  <a:extLst>
                    <a:ext uri="{FF2B5EF4-FFF2-40B4-BE49-F238E27FC236}">
                      <a16:creationId xmlns:a16="http://schemas.microsoft.com/office/drawing/2014/main" id="{FE22E272-9479-3147-A1E6-03491FB75B70}"/>
                    </a:ext>
                  </a:extLst>
                </p:cNvPr>
                <p:cNvSpPr txBox="1"/>
                <p:nvPr/>
              </p:nvSpPr>
              <p:spPr>
                <a:xfrm>
                  <a:off x="4357513" y="2000268"/>
                  <a:ext cx="428322" cy="230832"/>
                </a:xfrm>
                <a:prstGeom prst="rect">
                  <a:avLst/>
                </a:prstGeom>
                <a:noFill/>
              </p:spPr>
              <p:txBody>
                <a:bodyPr wrap="none" rtlCol="0">
                  <a:spAutoFit/>
                </a:bodyPr>
                <a:lstStyle/>
                <a:p>
                  <a:r>
                    <a:rPr kumimoji="1" lang="en-US" altLang="ko-KR" sz="900" dirty="0">
                      <a:solidFill>
                        <a:schemeClr val="bg1"/>
                      </a:solidFill>
                      <a:latin typeface="Helvetica" pitchFamily="2" charset="0"/>
                    </a:rPr>
                    <a:t>SCR</a:t>
                  </a:r>
                  <a:endParaRPr kumimoji="1" lang="ko-KR" altLang="en-US" sz="900" dirty="0">
                    <a:solidFill>
                      <a:schemeClr val="bg1"/>
                    </a:solidFill>
                    <a:latin typeface="Helvetica" pitchFamily="2" charset="0"/>
                  </a:endParaRPr>
                </a:p>
              </p:txBody>
            </p:sp>
          </p:grpSp>
        </p:grpSp>
        <p:sp>
          <p:nvSpPr>
            <p:cNvPr id="133" name="모서리가 둥근 직사각형 132">
              <a:extLst>
                <a:ext uri="{FF2B5EF4-FFF2-40B4-BE49-F238E27FC236}">
                  <a16:creationId xmlns:a16="http://schemas.microsoft.com/office/drawing/2014/main" id="{E62042E2-58F7-434C-8E97-74EFE06FD569}"/>
                </a:ext>
              </a:extLst>
            </p:cNvPr>
            <p:cNvSpPr/>
            <p:nvPr/>
          </p:nvSpPr>
          <p:spPr>
            <a:xfrm>
              <a:off x="1846210" y="3386155"/>
              <a:ext cx="1678377" cy="756000"/>
            </a:xfrm>
            <a:prstGeom prst="roundRect">
              <a:avLst>
                <a:gd name="adj" fmla="val 23093"/>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23" name="TextBox 122">
              <a:extLst>
                <a:ext uri="{FF2B5EF4-FFF2-40B4-BE49-F238E27FC236}">
                  <a16:creationId xmlns:a16="http://schemas.microsoft.com/office/drawing/2014/main" id="{8B9BB959-AED3-244D-AD9A-656180E8A3D9}"/>
                </a:ext>
              </a:extLst>
            </p:cNvPr>
            <p:cNvSpPr txBox="1"/>
            <p:nvPr/>
          </p:nvSpPr>
          <p:spPr>
            <a:xfrm>
              <a:off x="5370067" y="3574856"/>
              <a:ext cx="1714270" cy="600164"/>
            </a:xfrm>
            <a:prstGeom prst="rect">
              <a:avLst/>
            </a:prstGeom>
            <a:solidFill>
              <a:schemeClr val="bg1"/>
            </a:solidFill>
          </p:spPr>
          <p:txBody>
            <a:bodyPr wrap="square" rtlCol="0">
              <a:spAutoFit/>
            </a:bodyPr>
            <a:lstStyle/>
            <a:p>
              <a:r>
                <a:rPr kumimoji="1" lang="en-US" altLang="ko-KR" sz="1100" dirty="0">
                  <a:latin typeface="Helvetica" pitchFamily="2" charset="0"/>
                </a:rPr>
                <a:t>Validate  the SCR marker’s generalizability and specificity</a:t>
              </a:r>
              <a:endParaRPr kumimoji="1" lang="ko-KR" altLang="en-US" sz="1100" dirty="0">
                <a:latin typeface="Helvetica" pitchFamily="2" charset="0"/>
              </a:endParaRPr>
            </a:p>
          </p:txBody>
        </p:sp>
        <p:cxnSp>
          <p:nvCxnSpPr>
            <p:cNvPr id="46" name="직선 연결선[R] 45">
              <a:extLst>
                <a:ext uri="{FF2B5EF4-FFF2-40B4-BE49-F238E27FC236}">
                  <a16:creationId xmlns:a16="http://schemas.microsoft.com/office/drawing/2014/main" id="{5D311420-B58D-F442-B1D8-9C240B044CD2}"/>
                </a:ext>
              </a:extLst>
            </p:cNvPr>
            <p:cNvCxnSpPr/>
            <p:nvPr/>
          </p:nvCxnSpPr>
          <p:spPr>
            <a:xfrm flipV="1">
              <a:off x="7433148" y="2224080"/>
              <a:ext cx="0" cy="16082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모서리가 둥근 직사각형 138">
              <a:extLst>
                <a:ext uri="{FF2B5EF4-FFF2-40B4-BE49-F238E27FC236}">
                  <a16:creationId xmlns:a16="http://schemas.microsoft.com/office/drawing/2014/main" id="{76777A35-08F2-6F44-9576-CEFD0C1027B0}"/>
                </a:ext>
              </a:extLst>
            </p:cNvPr>
            <p:cNvSpPr/>
            <p:nvPr/>
          </p:nvSpPr>
          <p:spPr>
            <a:xfrm>
              <a:off x="1846210" y="2090307"/>
              <a:ext cx="1678377" cy="684000"/>
            </a:xfrm>
            <a:prstGeom prst="roundRect">
              <a:avLst>
                <a:gd name="adj" fmla="val 23093"/>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cxnSp>
          <p:nvCxnSpPr>
            <p:cNvPr id="140" name="직선 화살표 연결선 139">
              <a:extLst>
                <a:ext uri="{FF2B5EF4-FFF2-40B4-BE49-F238E27FC236}">
                  <a16:creationId xmlns:a16="http://schemas.microsoft.com/office/drawing/2014/main" id="{6ACDD1BA-8443-C541-82BE-C1E5C2844B14}"/>
                </a:ext>
              </a:extLst>
            </p:cNvPr>
            <p:cNvCxnSpPr>
              <a:cxnSpLocks/>
              <a:endCxn id="139" idx="3"/>
            </p:cNvCxnSpPr>
            <p:nvPr/>
          </p:nvCxnSpPr>
          <p:spPr>
            <a:xfrm flipH="1" flipV="1">
              <a:off x="3524587" y="2432307"/>
              <a:ext cx="1353739" cy="6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연결선[R] 140">
              <a:extLst>
                <a:ext uri="{FF2B5EF4-FFF2-40B4-BE49-F238E27FC236}">
                  <a16:creationId xmlns:a16="http://schemas.microsoft.com/office/drawing/2014/main" id="{E48A00A5-9B1E-3047-B83A-1551898F5A45}"/>
                </a:ext>
              </a:extLst>
            </p:cNvPr>
            <p:cNvCxnSpPr>
              <a:cxnSpLocks/>
            </p:cNvCxnSpPr>
            <p:nvPr/>
          </p:nvCxnSpPr>
          <p:spPr>
            <a:xfrm flipH="1" flipV="1">
              <a:off x="4875840" y="2436554"/>
              <a:ext cx="4442" cy="1271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802393C8-5135-0B4A-A269-CFC4333888C9}"/>
                </a:ext>
              </a:extLst>
            </p:cNvPr>
            <p:cNvSpPr txBox="1"/>
            <p:nvPr/>
          </p:nvSpPr>
          <p:spPr>
            <a:xfrm>
              <a:off x="4062328" y="2672060"/>
              <a:ext cx="2275490" cy="430887"/>
            </a:xfrm>
            <a:prstGeom prst="rect">
              <a:avLst/>
            </a:prstGeom>
            <a:solidFill>
              <a:schemeClr val="bg1"/>
            </a:solidFill>
          </p:spPr>
          <p:txBody>
            <a:bodyPr wrap="square" rtlCol="0">
              <a:spAutoFit/>
            </a:bodyPr>
            <a:lstStyle/>
            <a:p>
              <a:r>
                <a:rPr kumimoji="1" lang="en-US" altLang="ko-KR" sz="1100" dirty="0">
                  <a:latin typeface="Helvetica" pitchFamily="2" charset="0"/>
                </a:rPr>
                <a:t>Test the effects of self-regulation on the physiological markers</a:t>
              </a:r>
              <a:endParaRPr kumimoji="1" lang="ko-KR" altLang="en-US" sz="1100" dirty="0">
                <a:latin typeface="Helvetica" pitchFamily="2" charset="0"/>
              </a:endParaRPr>
            </a:p>
          </p:txBody>
        </p:sp>
        <p:sp>
          <p:nvSpPr>
            <p:cNvPr id="161" name="TextBox 160">
              <a:extLst>
                <a:ext uri="{FF2B5EF4-FFF2-40B4-BE49-F238E27FC236}">
                  <a16:creationId xmlns:a16="http://schemas.microsoft.com/office/drawing/2014/main" id="{511418C1-E184-054B-BF00-C36035E765FB}"/>
                </a:ext>
              </a:extLst>
            </p:cNvPr>
            <p:cNvSpPr txBox="1"/>
            <p:nvPr/>
          </p:nvSpPr>
          <p:spPr>
            <a:xfrm>
              <a:off x="5065615" y="1225124"/>
              <a:ext cx="814647" cy="246221"/>
            </a:xfrm>
            <a:prstGeom prst="rect">
              <a:avLst/>
            </a:prstGeom>
            <a:noFill/>
          </p:spPr>
          <p:txBody>
            <a:bodyPr wrap="none" rtlCol="0">
              <a:spAutoFit/>
            </a:bodyPr>
            <a:lstStyle/>
            <a:p>
              <a:r>
                <a:rPr kumimoji="1" lang="en-US" altLang="ko-KR" sz="1000" b="1" u="sng" dirty="0">
                  <a:latin typeface="Helvetica" pitchFamily="2" charset="0"/>
                </a:rPr>
                <a:t>Analysis 1</a:t>
              </a:r>
              <a:endParaRPr kumimoji="1" lang="ko-KR" altLang="en-US" sz="1000" b="1" u="sng" dirty="0">
                <a:latin typeface="Helvetica" pitchFamily="2" charset="0"/>
              </a:endParaRPr>
            </a:p>
          </p:txBody>
        </p:sp>
        <p:sp>
          <p:nvSpPr>
            <p:cNvPr id="163" name="TextBox 162">
              <a:extLst>
                <a:ext uri="{FF2B5EF4-FFF2-40B4-BE49-F238E27FC236}">
                  <a16:creationId xmlns:a16="http://schemas.microsoft.com/office/drawing/2014/main" id="{148FD21C-3439-4E49-BB6D-DE27B580A867}"/>
                </a:ext>
              </a:extLst>
            </p:cNvPr>
            <p:cNvSpPr txBox="1"/>
            <p:nvPr/>
          </p:nvSpPr>
          <p:spPr>
            <a:xfrm>
              <a:off x="5258938" y="3364948"/>
              <a:ext cx="814647" cy="246221"/>
            </a:xfrm>
            <a:prstGeom prst="rect">
              <a:avLst/>
            </a:prstGeom>
            <a:noFill/>
          </p:spPr>
          <p:txBody>
            <a:bodyPr wrap="none" rtlCol="0">
              <a:spAutoFit/>
            </a:bodyPr>
            <a:lstStyle/>
            <a:p>
              <a:r>
                <a:rPr kumimoji="1" lang="en-US" altLang="ko-KR" sz="1000" b="1" u="sng" dirty="0">
                  <a:latin typeface="Helvetica" pitchFamily="2" charset="0"/>
                </a:rPr>
                <a:t>Analysis 2</a:t>
              </a:r>
              <a:endParaRPr kumimoji="1" lang="ko-KR" altLang="en-US" sz="1000" b="1" u="sng" dirty="0">
                <a:latin typeface="Helvetica" pitchFamily="2" charset="0"/>
              </a:endParaRPr>
            </a:p>
          </p:txBody>
        </p:sp>
        <p:sp>
          <p:nvSpPr>
            <p:cNvPr id="164" name="TextBox 163">
              <a:extLst>
                <a:ext uri="{FF2B5EF4-FFF2-40B4-BE49-F238E27FC236}">
                  <a16:creationId xmlns:a16="http://schemas.microsoft.com/office/drawing/2014/main" id="{38550390-42AB-104D-99CD-BE00AA4EA9EC}"/>
                </a:ext>
              </a:extLst>
            </p:cNvPr>
            <p:cNvSpPr txBox="1"/>
            <p:nvPr/>
          </p:nvSpPr>
          <p:spPr>
            <a:xfrm>
              <a:off x="3969003" y="2462878"/>
              <a:ext cx="814647" cy="246221"/>
            </a:xfrm>
            <a:prstGeom prst="rect">
              <a:avLst/>
            </a:prstGeom>
            <a:noFill/>
          </p:spPr>
          <p:txBody>
            <a:bodyPr wrap="none" rtlCol="0">
              <a:spAutoFit/>
            </a:bodyPr>
            <a:lstStyle/>
            <a:p>
              <a:r>
                <a:rPr kumimoji="1" lang="en-US" altLang="ko-KR" sz="1000" b="1" u="sng" dirty="0">
                  <a:latin typeface="Helvetica" pitchFamily="2" charset="0"/>
                </a:rPr>
                <a:t>Analysis 3</a:t>
              </a:r>
              <a:endParaRPr kumimoji="1" lang="ko-KR" altLang="en-US" sz="1000" b="1" u="sng" dirty="0">
                <a:latin typeface="Helvetica" pitchFamily="2" charset="0"/>
              </a:endParaRPr>
            </a:p>
          </p:txBody>
        </p:sp>
      </p:grpSp>
      <p:sp>
        <p:nvSpPr>
          <p:cNvPr id="72" name="TextBox 71">
            <a:extLst>
              <a:ext uri="{FF2B5EF4-FFF2-40B4-BE49-F238E27FC236}">
                <a16:creationId xmlns:a16="http://schemas.microsoft.com/office/drawing/2014/main" id="{7C2E4616-4AB9-1640-B5A3-674B426F99D3}"/>
              </a:ext>
            </a:extLst>
          </p:cNvPr>
          <p:cNvSpPr txBox="1"/>
          <p:nvPr/>
        </p:nvSpPr>
        <p:spPr>
          <a:xfrm>
            <a:off x="8181274" y="2201566"/>
            <a:ext cx="1269741" cy="430887"/>
          </a:xfrm>
          <a:prstGeom prst="rect">
            <a:avLst/>
          </a:prstGeom>
          <a:noFill/>
        </p:spPr>
        <p:txBody>
          <a:bodyPr wrap="square" rtlCol="0">
            <a:spAutoFit/>
          </a:bodyPr>
          <a:lstStyle/>
          <a:p>
            <a:pPr algn="ctr"/>
            <a:r>
              <a:rPr kumimoji="1" lang="en-US" altLang="ko-KR" sz="1100" dirty="0">
                <a:solidFill>
                  <a:srgbClr val="DA5319"/>
                </a:solidFill>
                <a:latin typeface="Helvetica" pitchFamily="2" charset="0"/>
              </a:rPr>
              <a:t>Pain-related</a:t>
            </a:r>
          </a:p>
          <a:p>
            <a:pPr algn="ctr"/>
            <a:r>
              <a:rPr kumimoji="1" lang="en-US" altLang="ko-KR" sz="1100" dirty="0">
                <a:solidFill>
                  <a:srgbClr val="DA5319"/>
                </a:solidFill>
                <a:latin typeface="Helvetica" pitchFamily="2" charset="0"/>
              </a:rPr>
              <a:t>component</a:t>
            </a:r>
            <a:endParaRPr kumimoji="1" lang="ko-KR" altLang="en-US" sz="1100" dirty="0">
              <a:solidFill>
                <a:srgbClr val="DA5319"/>
              </a:solidFill>
              <a:latin typeface="Helvetica" pitchFamily="2" charset="0"/>
            </a:endParaRPr>
          </a:p>
        </p:txBody>
      </p:sp>
      <p:sp>
        <p:nvSpPr>
          <p:cNvPr id="77" name="TextBox 76">
            <a:extLst>
              <a:ext uri="{FF2B5EF4-FFF2-40B4-BE49-F238E27FC236}">
                <a16:creationId xmlns:a16="http://schemas.microsoft.com/office/drawing/2014/main" id="{C920BEB5-7AA1-AC4E-BC4F-63D8C04FFC72}"/>
              </a:ext>
            </a:extLst>
          </p:cNvPr>
          <p:cNvSpPr txBox="1"/>
          <p:nvPr/>
        </p:nvSpPr>
        <p:spPr>
          <a:xfrm>
            <a:off x="2931588" y="1095380"/>
            <a:ext cx="298479"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a</a:t>
            </a:r>
          </a:p>
        </p:txBody>
      </p:sp>
      <p:sp>
        <p:nvSpPr>
          <p:cNvPr id="78" name="TextBox 77">
            <a:extLst>
              <a:ext uri="{FF2B5EF4-FFF2-40B4-BE49-F238E27FC236}">
                <a16:creationId xmlns:a16="http://schemas.microsoft.com/office/drawing/2014/main" id="{E5910CC4-93EA-124A-914A-C925B04D49EE}"/>
              </a:ext>
            </a:extLst>
          </p:cNvPr>
          <p:cNvSpPr txBox="1"/>
          <p:nvPr/>
        </p:nvSpPr>
        <p:spPr>
          <a:xfrm>
            <a:off x="2936744" y="2278497"/>
            <a:ext cx="309700"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b</a:t>
            </a:r>
          </a:p>
        </p:txBody>
      </p:sp>
      <p:grpSp>
        <p:nvGrpSpPr>
          <p:cNvPr id="74" name="그룹 7">
            <a:extLst>
              <a:ext uri="{FF2B5EF4-FFF2-40B4-BE49-F238E27FC236}">
                <a16:creationId xmlns:a16="http://schemas.microsoft.com/office/drawing/2014/main" id="{43C76F72-4FEB-564F-9C90-5906B2B0717E}"/>
              </a:ext>
            </a:extLst>
          </p:cNvPr>
          <p:cNvGrpSpPr/>
          <p:nvPr/>
        </p:nvGrpSpPr>
        <p:grpSpPr>
          <a:xfrm>
            <a:off x="3157177" y="1151182"/>
            <a:ext cx="4767338" cy="1193515"/>
            <a:chOff x="3011232" y="1132433"/>
            <a:chExt cx="4767338" cy="1193515"/>
          </a:xfrm>
        </p:grpSpPr>
        <p:cxnSp>
          <p:nvCxnSpPr>
            <p:cNvPr id="75" name="직선 화살표 연결선 139">
              <a:extLst>
                <a:ext uri="{FF2B5EF4-FFF2-40B4-BE49-F238E27FC236}">
                  <a16:creationId xmlns:a16="http://schemas.microsoft.com/office/drawing/2014/main" id="{12C2F96B-F8D7-2242-9317-47E71071EC48}"/>
                </a:ext>
              </a:extLst>
            </p:cNvPr>
            <p:cNvCxnSpPr>
              <a:cxnSpLocks/>
            </p:cNvCxnSpPr>
            <p:nvPr/>
          </p:nvCxnSpPr>
          <p:spPr>
            <a:xfrm>
              <a:off x="4714440" y="1759550"/>
              <a:ext cx="10163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그룹 2">
              <a:extLst>
                <a:ext uri="{FF2B5EF4-FFF2-40B4-BE49-F238E27FC236}">
                  <a16:creationId xmlns:a16="http://schemas.microsoft.com/office/drawing/2014/main" id="{5C6DA4C0-8E17-6242-B07B-48195327FBA2}"/>
                </a:ext>
              </a:extLst>
            </p:cNvPr>
            <p:cNvGrpSpPr/>
            <p:nvPr/>
          </p:nvGrpSpPr>
          <p:grpSpPr>
            <a:xfrm>
              <a:off x="5879463" y="1134018"/>
              <a:ext cx="1899107" cy="1189595"/>
              <a:chOff x="5506523" y="1136353"/>
              <a:chExt cx="1899107" cy="1189595"/>
            </a:xfrm>
          </p:grpSpPr>
          <p:pic>
            <p:nvPicPr>
              <p:cNvPr id="88" name="Picture 87">
                <a:extLst>
                  <a:ext uri="{FF2B5EF4-FFF2-40B4-BE49-F238E27FC236}">
                    <a16:creationId xmlns:a16="http://schemas.microsoft.com/office/drawing/2014/main" id="{EB3E440D-AC12-FE45-925F-EB3AB3DFBCA9}"/>
                  </a:ext>
                </a:extLst>
              </p:cNvPr>
              <p:cNvPicPr>
                <a:picLocks noChangeAspect="1"/>
              </p:cNvPicPr>
              <p:nvPr/>
            </p:nvPicPr>
            <p:blipFill rotWithShape="1">
              <a:blip r:embed="rId9"/>
              <a:srcRect l="54222" t="9324" r="11069" b="8416"/>
              <a:stretch/>
            </p:blipFill>
            <p:spPr>
              <a:xfrm>
                <a:off x="5633413" y="1428361"/>
                <a:ext cx="1172427" cy="882232"/>
              </a:xfrm>
              <a:prstGeom prst="rect">
                <a:avLst/>
              </a:prstGeom>
            </p:spPr>
          </p:pic>
          <p:pic>
            <p:nvPicPr>
              <p:cNvPr id="89" name="Picture 88">
                <a:extLst>
                  <a:ext uri="{FF2B5EF4-FFF2-40B4-BE49-F238E27FC236}">
                    <a16:creationId xmlns:a16="http://schemas.microsoft.com/office/drawing/2014/main" id="{B09F9423-8C8E-074A-95E0-F4B7FA3D0ADA}"/>
                  </a:ext>
                </a:extLst>
              </p:cNvPr>
              <p:cNvPicPr>
                <a:picLocks noChangeAspect="1"/>
              </p:cNvPicPr>
              <p:nvPr/>
            </p:nvPicPr>
            <p:blipFill rotWithShape="1">
              <a:blip r:embed="rId9"/>
              <a:srcRect l="11293" t="79853" r="72210" b="9655"/>
              <a:stretch/>
            </p:blipFill>
            <p:spPr>
              <a:xfrm>
                <a:off x="5654677" y="2148744"/>
                <a:ext cx="557239" cy="177204"/>
              </a:xfrm>
              <a:prstGeom prst="rect">
                <a:avLst/>
              </a:prstGeom>
            </p:spPr>
          </p:pic>
          <p:sp>
            <p:nvSpPr>
              <p:cNvPr id="90" name="TextBox 89">
                <a:extLst>
                  <a:ext uri="{FF2B5EF4-FFF2-40B4-BE49-F238E27FC236}">
                    <a16:creationId xmlns:a16="http://schemas.microsoft.com/office/drawing/2014/main" id="{E7AF31FC-4950-C648-B892-64956098F821}"/>
                  </a:ext>
                </a:extLst>
              </p:cNvPr>
              <p:cNvSpPr txBox="1"/>
              <p:nvPr/>
            </p:nvSpPr>
            <p:spPr>
              <a:xfrm>
                <a:off x="5506523" y="1136353"/>
                <a:ext cx="1899107" cy="246221"/>
              </a:xfrm>
              <a:prstGeom prst="rect">
                <a:avLst/>
              </a:prstGeom>
              <a:noFill/>
            </p:spPr>
            <p:txBody>
              <a:bodyPr wrap="square" rtlCol="0">
                <a:spAutoFit/>
              </a:bodyPr>
              <a:lstStyle/>
              <a:p>
                <a:pPr algn="ctr"/>
                <a:r>
                  <a:rPr kumimoji="1" lang="en-US" altLang="ko-KR" sz="1000" dirty="0">
                    <a:latin typeface="Helvetica" pitchFamily="2" charset="0"/>
                  </a:rPr>
                  <a:t>Noisy observed signal</a:t>
                </a:r>
                <a:endParaRPr kumimoji="1" lang="ko-KR" altLang="en-US" sz="1000" dirty="0">
                  <a:latin typeface="Helvetica" pitchFamily="2" charset="0"/>
                </a:endParaRPr>
              </a:p>
            </p:txBody>
          </p:sp>
        </p:grpSp>
        <p:sp>
          <p:nvSpPr>
            <p:cNvPr id="79" name="TextBox 78">
              <a:extLst>
                <a:ext uri="{FF2B5EF4-FFF2-40B4-BE49-F238E27FC236}">
                  <a16:creationId xmlns:a16="http://schemas.microsoft.com/office/drawing/2014/main" id="{98A4E04F-1217-3D44-B75F-29A009A61531}"/>
                </a:ext>
              </a:extLst>
            </p:cNvPr>
            <p:cNvSpPr txBox="1"/>
            <p:nvPr/>
          </p:nvSpPr>
          <p:spPr>
            <a:xfrm>
              <a:off x="4587752" y="1391138"/>
              <a:ext cx="1269741" cy="369332"/>
            </a:xfrm>
            <a:prstGeom prst="rect">
              <a:avLst/>
            </a:prstGeom>
            <a:noFill/>
          </p:spPr>
          <p:txBody>
            <a:bodyPr wrap="square" rtlCol="0">
              <a:spAutoFit/>
            </a:bodyPr>
            <a:lstStyle/>
            <a:p>
              <a:pPr algn="ctr"/>
              <a:r>
                <a:rPr kumimoji="1" lang="en-US" altLang="ko-KR" sz="900" dirty="0">
                  <a:latin typeface="Helvetica" pitchFamily="2" charset="0"/>
                </a:rPr>
                <a:t>Data generation process</a:t>
              </a:r>
              <a:endParaRPr kumimoji="1" lang="ko-KR" altLang="en-US" sz="900" dirty="0">
                <a:latin typeface="Helvetica" pitchFamily="2" charset="0"/>
              </a:endParaRPr>
            </a:p>
          </p:txBody>
        </p:sp>
        <p:cxnSp>
          <p:nvCxnSpPr>
            <p:cNvPr id="80" name="직선 화살표 연결선 139">
              <a:extLst>
                <a:ext uri="{FF2B5EF4-FFF2-40B4-BE49-F238E27FC236}">
                  <a16:creationId xmlns:a16="http://schemas.microsoft.com/office/drawing/2014/main" id="{213E2926-3D3E-AD4D-9505-A2F25262E91F}"/>
                </a:ext>
              </a:extLst>
            </p:cNvPr>
            <p:cNvCxnSpPr>
              <a:cxnSpLocks/>
            </p:cNvCxnSpPr>
            <p:nvPr/>
          </p:nvCxnSpPr>
          <p:spPr>
            <a:xfrm flipH="1">
              <a:off x="4660652" y="1975656"/>
              <a:ext cx="9892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2A483F9-D87B-DB43-9A1C-6DA23CF4229D}"/>
                </a:ext>
              </a:extLst>
            </p:cNvPr>
            <p:cNvSpPr txBox="1"/>
            <p:nvPr/>
          </p:nvSpPr>
          <p:spPr>
            <a:xfrm>
              <a:off x="4604559" y="1972580"/>
              <a:ext cx="1269741" cy="230832"/>
            </a:xfrm>
            <a:prstGeom prst="rect">
              <a:avLst/>
            </a:prstGeom>
            <a:noFill/>
          </p:spPr>
          <p:txBody>
            <a:bodyPr wrap="square" rtlCol="0">
              <a:spAutoFit/>
            </a:bodyPr>
            <a:lstStyle/>
            <a:p>
              <a:pPr algn="ctr"/>
              <a:r>
                <a:rPr kumimoji="1" lang="en-US" altLang="ko-KR" sz="900" dirty="0">
                  <a:latin typeface="Helvetica" pitchFamily="2" charset="0"/>
                </a:rPr>
                <a:t>Analysis goal</a:t>
              </a:r>
              <a:endParaRPr kumimoji="1" lang="ko-KR" altLang="en-US" sz="900" dirty="0">
                <a:latin typeface="Helvetica" pitchFamily="2" charset="0"/>
              </a:endParaRPr>
            </a:p>
          </p:txBody>
        </p:sp>
        <p:grpSp>
          <p:nvGrpSpPr>
            <p:cNvPr id="82" name="그룹 6">
              <a:extLst>
                <a:ext uri="{FF2B5EF4-FFF2-40B4-BE49-F238E27FC236}">
                  <a16:creationId xmlns:a16="http://schemas.microsoft.com/office/drawing/2014/main" id="{A8B378F9-DCB1-D74A-B202-8605C7724223}"/>
                </a:ext>
              </a:extLst>
            </p:cNvPr>
            <p:cNvGrpSpPr/>
            <p:nvPr/>
          </p:nvGrpSpPr>
          <p:grpSpPr>
            <a:xfrm>
              <a:off x="3011232" y="1132433"/>
              <a:ext cx="2046542" cy="1193515"/>
              <a:chOff x="3011232" y="1132433"/>
              <a:chExt cx="2046542" cy="1193515"/>
            </a:xfrm>
          </p:grpSpPr>
          <p:pic>
            <p:nvPicPr>
              <p:cNvPr id="83" name="Picture 82">
                <a:extLst>
                  <a:ext uri="{FF2B5EF4-FFF2-40B4-BE49-F238E27FC236}">
                    <a16:creationId xmlns:a16="http://schemas.microsoft.com/office/drawing/2014/main" id="{0BA79AA9-7C6B-B14C-BFF5-4B42277FFFB6}"/>
                  </a:ext>
                </a:extLst>
              </p:cNvPr>
              <p:cNvPicPr>
                <a:picLocks noChangeAspect="1"/>
              </p:cNvPicPr>
              <p:nvPr/>
            </p:nvPicPr>
            <p:blipFill rotWithShape="1">
              <a:blip r:embed="rId9"/>
              <a:srcRect l="11293" t="8085" r="53998" b="19161"/>
              <a:stretch/>
            </p:blipFill>
            <p:spPr>
              <a:xfrm>
                <a:off x="3167625" y="1493700"/>
                <a:ext cx="1172427" cy="633522"/>
              </a:xfrm>
              <a:prstGeom prst="rect">
                <a:avLst/>
              </a:prstGeom>
            </p:spPr>
          </p:pic>
          <p:sp>
            <p:nvSpPr>
              <p:cNvPr id="84" name="TextBox 83">
                <a:extLst>
                  <a:ext uri="{FF2B5EF4-FFF2-40B4-BE49-F238E27FC236}">
                    <a16:creationId xmlns:a16="http://schemas.microsoft.com/office/drawing/2014/main" id="{75A2F562-6AC3-1B4D-A888-F3396EA709BD}"/>
                  </a:ext>
                </a:extLst>
              </p:cNvPr>
              <p:cNvSpPr txBox="1"/>
              <p:nvPr/>
            </p:nvSpPr>
            <p:spPr>
              <a:xfrm>
                <a:off x="3598148" y="1438796"/>
                <a:ext cx="1269741" cy="230832"/>
              </a:xfrm>
              <a:prstGeom prst="rect">
                <a:avLst/>
              </a:prstGeom>
              <a:noFill/>
            </p:spPr>
            <p:txBody>
              <a:bodyPr wrap="square" rtlCol="0">
                <a:spAutoFit/>
              </a:bodyPr>
              <a:lstStyle/>
              <a:p>
                <a:r>
                  <a:rPr kumimoji="1" lang="en-US" altLang="ko-KR" sz="900" dirty="0">
                    <a:solidFill>
                      <a:srgbClr val="0070C0"/>
                    </a:solidFill>
                    <a:latin typeface="Helvetica" pitchFamily="2" charset="0"/>
                  </a:rPr>
                  <a:t>Orienting-related</a:t>
                </a:r>
                <a:endParaRPr kumimoji="1" lang="ko-KR" altLang="en-US" sz="900" dirty="0">
                  <a:solidFill>
                    <a:srgbClr val="0070C0"/>
                  </a:solidFill>
                  <a:latin typeface="Helvetica" pitchFamily="2" charset="0"/>
                </a:endParaRPr>
              </a:p>
            </p:txBody>
          </p:sp>
          <p:sp>
            <p:nvSpPr>
              <p:cNvPr id="85" name="TextBox 84">
                <a:extLst>
                  <a:ext uri="{FF2B5EF4-FFF2-40B4-BE49-F238E27FC236}">
                    <a16:creationId xmlns:a16="http://schemas.microsoft.com/office/drawing/2014/main" id="{D1B0EF24-3FCE-3447-9D3D-F241C2F35BF9}"/>
                  </a:ext>
                </a:extLst>
              </p:cNvPr>
              <p:cNvSpPr txBox="1"/>
              <p:nvPr/>
            </p:nvSpPr>
            <p:spPr>
              <a:xfrm>
                <a:off x="3788033" y="1644134"/>
                <a:ext cx="1269741" cy="230832"/>
              </a:xfrm>
              <a:prstGeom prst="rect">
                <a:avLst/>
              </a:prstGeom>
              <a:noFill/>
            </p:spPr>
            <p:txBody>
              <a:bodyPr wrap="square" rtlCol="0">
                <a:spAutoFit/>
              </a:bodyPr>
              <a:lstStyle/>
              <a:p>
                <a:r>
                  <a:rPr kumimoji="1" lang="en-US" altLang="ko-KR" sz="900" dirty="0">
                    <a:solidFill>
                      <a:srgbClr val="DA5319"/>
                    </a:solidFill>
                    <a:latin typeface="Helvetica" pitchFamily="2" charset="0"/>
                  </a:rPr>
                  <a:t>Pain-related</a:t>
                </a:r>
                <a:endParaRPr kumimoji="1" lang="ko-KR" altLang="en-US" sz="900" dirty="0">
                  <a:solidFill>
                    <a:srgbClr val="DA5319"/>
                  </a:solidFill>
                  <a:latin typeface="Helvetica" pitchFamily="2" charset="0"/>
                </a:endParaRPr>
              </a:p>
            </p:txBody>
          </p:sp>
          <p:sp>
            <p:nvSpPr>
              <p:cNvPr id="86" name="TextBox 85">
                <a:extLst>
                  <a:ext uri="{FF2B5EF4-FFF2-40B4-BE49-F238E27FC236}">
                    <a16:creationId xmlns:a16="http://schemas.microsoft.com/office/drawing/2014/main" id="{66CDFB9C-610E-684D-BC9E-9C5037FBAAD9}"/>
                  </a:ext>
                </a:extLst>
              </p:cNvPr>
              <p:cNvSpPr txBox="1"/>
              <p:nvPr/>
            </p:nvSpPr>
            <p:spPr>
              <a:xfrm>
                <a:off x="3011232" y="1132433"/>
                <a:ext cx="1269741" cy="246221"/>
              </a:xfrm>
              <a:prstGeom prst="rect">
                <a:avLst/>
              </a:prstGeom>
              <a:noFill/>
            </p:spPr>
            <p:txBody>
              <a:bodyPr wrap="square" rtlCol="0">
                <a:spAutoFit/>
              </a:bodyPr>
              <a:lstStyle/>
              <a:p>
                <a:pPr algn="ctr"/>
                <a:r>
                  <a:rPr kumimoji="1" lang="en-US" altLang="ko-KR" sz="1000" dirty="0">
                    <a:latin typeface="Helvetica" pitchFamily="2" charset="0"/>
                  </a:rPr>
                  <a:t>Components</a:t>
                </a:r>
                <a:endParaRPr kumimoji="1" lang="ko-KR" altLang="en-US" sz="1000" dirty="0">
                  <a:latin typeface="Helvetica" pitchFamily="2" charset="0"/>
                </a:endParaRPr>
              </a:p>
            </p:txBody>
          </p:sp>
          <p:pic>
            <p:nvPicPr>
              <p:cNvPr id="87" name="Picture 58">
                <a:extLst>
                  <a:ext uri="{FF2B5EF4-FFF2-40B4-BE49-F238E27FC236}">
                    <a16:creationId xmlns:a16="http://schemas.microsoft.com/office/drawing/2014/main" id="{9B003B81-4957-9540-B39A-A403821BE8AA}"/>
                  </a:ext>
                </a:extLst>
              </p:cNvPr>
              <p:cNvPicPr>
                <a:picLocks noChangeAspect="1"/>
              </p:cNvPicPr>
              <p:nvPr/>
            </p:nvPicPr>
            <p:blipFill rotWithShape="1">
              <a:blip r:embed="rId9"/>
              <a:srcRect l="11293" t="79853" r="72210" b="9655"/>
              <a:stretch/>
            </p:blipFill>
            <p:spPr>
              <a:xfrm>
                <a:off x="3171088" y="2148744"/>
                <a:ext cx="557239" cy="177204"/>
              </a:xfrm>
              <a:prstGeom prst="rect">
                <a:avLst/>
              </a:prstGeom>
            </p:spPr>
          </p:pic>
        </p:grpSp>
      </p:grpSp>
    </p:spTree>
    <p:extLst>
      <p:ext uri="{BB962C8B-B14F-4D97-AF65-F5344CB8AC3E}">
        <p14:creationId xmlns:p14="http://schemas.microsoft.com/office/powerpoint/2010/main" val="386573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2</a:t>
            </a:r>
          </a:p>
        </p:txBody>
      </p:sp>
      <p:sp>
        <p:nvSpPr>
          <p:cNvPr id="86" name="Rectangle 85"/>
          <p:cNvSpPr/>
          <p:nvPr/>
        </p:nvSpPr>
        <p:spPr>
          <a:xfrm>
            <a:off x="3524379" y="892001"/>
            <a:ext cx="4463917" cy="4869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579386" y="1119327"/>
            <a:ext cx="298479"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a</a:t>
            </a:r>
          </a:p>
        </p:txBody>
      </p:sp>
      <p:grpSp>
        <p:nvGrpSpPr>
          <p:cNvPr id="22" name="Group 21"/>
          <p:cNvGrpSpPr/>
          <p:nvPr/>
        </p:nvGrpSpPr>
        <p:grpSpPr>
          <a:xfrm>
            <a:off x="3624271" y="1726533"/>
            <a:ext cx="2084152" cy="1577776"/>
            <a:chOff x="3376621" y="1028033"/>
            <a:chExt cx="2084152" cy="1577776"/>
          </a:xfrm>
        </p:grpSpPr>
        <p:sp>
          <p:nvSpPr>
            <p:cNvPr id="28" name="TextBox 27"/>
            <p:cNvSpPr txBox="1"/>
            <p:nvPr/>
          </p:nvSpPr>
          <p:spPr>
            <a:xfrm rot="16200000">
              <a:off x="3153002" y="1429494"/>
              <a:ext cx="708847" cy="261610"/>
            </a:xfrm>
            <a:prstGeom prst="rect">
              <a:avLst/>
            </a:prstGeom>
            <a:noFill/>
          </p:spPr>
          <p:txBody>
            <a:bodyPr wrap="none" rtlCol="0">
              <a:spAutoFit/>
            </a:bodyPr>
            <a:lstStyle/>
            <a:p>
              <a:pPr algn="ctr"/>
              <a:r>
                <a:rPr lang="en-US" sz="1100" dirty="0">
                  <a:latin typeface="Helvetica" charset="0"/>
                  <a:ea typeface="Helvetica" charset="0"/>
                  <a:cs typeface="Helvetica" charset="0"/>
                </a:rPr>
                <a:t>Intensity</a:t>
              </a:r>
            </a:p>
          </p:txBody>
        </p:sp>
        <p:sp>
          <p:nvSpPr>
            <p:cNvPr id="30" name="TextBox 29"/>
            <p:cNvSpPr txBox="1"/>
            <p:nvPr/>
          </p:nvSpPr>
          <p:spPr>
            <a:xfrm>
              <a:off x="3955504" y="2344199"/>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777" y="1028033"/>
              <a:ext cx="1818996" cy="1316736"/>
            </a:xfrm>
            <a:prstGeom prst="rect">
              <a:avLst/>
            </a:prstGeom>
          </p:spPr>
        </p:pic>
      </p:grpSp>
      <p:grpSp>
        <p:nvGrpSpPr>
          <p:cNvPr id="21" name="Group 20"/>
          <p:cNvGrpSpPr/>
          <p:nvPr/>
        </p:nvGrpSpPr>
        <p:grpSpPr>
          <a:xfrm>
            <a:off x="5756338" y="1661982"/>
            <a:ext cx="2077158" cy="1598195"/>
            <a:chOff x="3368037" y="2976289"/>
            <a:chExt cx="2077158" cy="1598195"/>
          </a:xfrm>
        </p:grpSpPr>
        <p:sp>
          <p:nvSpPr>
            <p:cNvPr id="34" name="TextBox 33"/>
            <p:cNvSpPr txBox="1"/>
            <p:nvPr/>
          </p:nvSpPr>
          <p:spPr>
            <a:xfrm rot="16200000">
              <a:off x="2900696" y="3443630"/>
              <a:ext cx="1196292" cy="261610"/>
            </a:xfrm>
            <a:prstGeom prst="rect">
              <a:avLst/>
            </a:prstGeom>
            <a:noFill/>
          </p:spPr>
          <p:txBody>
            <a:bodyPr wrap="none" rtlCol="0">
              <a:spAutoFit/>
            </a:bodyPr>
            <a:lstStyle/>
            <a:p>
              <a:pPr algn="ctr"/>
              <a:r>
                <a:rPr lang="en-US" sz="1100" dirty="0">
                  <a:latin typeface="Helvetica" charset="0"/>
                  <a:ea typeface="Helvetica" charset="0"/>
                  <a:cs typeface="Helvetica" charset="0"/>
                </a:rPr>
                <a:t>Unpleasantness</a:t>
              </a:r>
            </a:p>
          </p:txBody>
        </p:sp>
        <p:sp>
          <p:nvSpPr>
            <p:cNvPr id="35" name="TextBox 34"/>
            <p:cNvSpPr txBox="1"/>
            <p:nvPr/>
          </p:nvSpPr>
          <p:spPr>
            <a:xfrm>
              <a:off x="3945650" y="4312874"/>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199" y="3018743"/>
              <a:ext cx="1818996" cy="1316736"/>
            </a:xfrm>
            <a:prstGeom prst="rect">
              <a:avLst/>
            </a:prstGeom>
          </p:spPr>
        </p:pic>
      </p:grpSp>
      <p:grpSp>
        <p:nvGrpSpPr>
          <p:cNvPr id="41" name="Group 40"/>
          <p:cNvGrpSpPr/>
          <p:nvPr/>
        </p:nvGrpSpPr>
        <p:grpSpPr>
          <a:xfrm>
            <a:off x="6678933" y="1169547"/>
            <a:ext cx="1440863" cy="578208"/>
            <a:chOff x="2859395" y="1082490"/>
            <a:chExt cx="1440863" cy="578208"/>
          </a:xfrm>
        </p:grpSpPr>
        <p:cxnSp>
          <p:nvCxnSpPr>
            <p:cNvPr id="75" name="Straight Connector 74"/>
            <p:cNvCxnSpPr/>
            <p:nvPr/>
          </p:nvCxnSpPr>
          <p:spPr>
            <a:xfrm>
              <a:off x="2958378" y="1201892"/>
              <a:ext cx="182880" cy="0"/>
            </a:xfrm>
            <a:prstGeom prst="line">
              <a:avLst/>
            </a:prstGeom>
            <a:ln w="19050">
              <a:solidFill>
                <a:srgbClr val="C24D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958378" y="1364231"/>
              <a:ext cx="182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958378" y="1526570"/>
              <a:ext cx="182880" cy="0"/>
            </a:xfrm>
            <a:prstGeom prst="line">
              <a:avLst/>
            </a:prstGeom>
            <a:ln w="19050">
              <a:solidFill>
                <a:srgbClr val="55A8FF"/>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3096881" y="1092156"/>
              <a:ext cx="813043" cy="230832"/>
            </a:xfrm>
            <a:prstGeom prst="rect">
              <a:avLst/>
            </a:prstGeom>
            <a:noFill/>
          </p:spPr>
          <p:txBody>
            <a:bodyPr wrap="none" rtlCol="0">
              <a:spAutoFit/>
            </a:bodyPr>
            <a:lstStyle/>
            <a:p>
              <a:r>
                <a:rPr lang="en-US" sz="900" dirty="0">
                  <a:latin typeface="Helvetica"/>
                  <a:cs typeface="Helvetica"/>
                </a:rPr>
                <a:t>Regulate-up</a:t>
              </a:r>
            </a:p>
          </p:txBody>
        </p:sp>
        <p:sp>
          <p:nvSpPr>
            <p:cNvPr id="82" name="TextBox 81"/>
            <p:cNvSpPr txBox="1"/>
            <p:nvPr/>
          </p:nvSpPr>
          <p:spPr>
            <a:xfrm>
              <a:off x="3096881" y="1249933"/>
              <a:ext cx="1184940" cy="230832"/>
            </a:xfrm>
            <a:prstGeom prst="rect">
              <a:avLst/>
            </a:prstGeom>
            <a:noFill/>
          </p:spPr>
          <p:txBody>
            <a:bodyPr wrap="none" rtlCol="0">
              <a:spAutoFit/>
            </a:bodyPr>
            <a:lstStyle/>
            <a:p>
              <a:r>
                <a:rPr lang="en-US" sz="900" dirty="0">
                  <a:latin typeface="Helvetica"/>
                  <a:cs typeface="Helvetica"/>
                </a:rPr>
                <a:t>Passive experience</a:t>
              </a:r>
            </a:p>
          </p:txBody>
        </p:sp>
        <p:sp>
          <p:nvSpPr>
            <p:cNvPr id="83" name="TextBox 82"/>
            <p:cNvSpPr txBox="1"/>
            <p:nvPr/>
          </p:nvSpPr>
          <p:spPr>
            <a:xfrm>
              <a:off x="3096881" y="1412966"/>
              <a:ext cx="960519" cy="230832"/>
            </a:xfrm>
            <a:prstGeom prst="rect">
              <a:avLst/>
            </a:prstGeom>
            <a:noFill/>
          </p:spPr>
          <p:txBody>
            <a:bodyPr wrap="none" rtlCol="0">
              <a:spAutoFit/>
            </a:bodyPr>
            <a:lstStyle/>
            <a:p>
              <a:r>
                <a:rPr lang="en-US" sz="900" dirty="0">
                  <a:latin typeface="Helvetica"/>
                  <a:cs typeface="Helvetica"/>
                </a:rPr>
                <a:t>Regulate-down</a:t>
              </a:r>
            </a:p>
          </p:txBody>
        </p:sp>
        <p:sp>
          <p:nvSpPr>
            <p:cNvPr id="29" name="Rectangle 28"/>
            <p:cNvSpPr/>
            <p:nvPr/>
          </p:nvSpPr>
          <p:spPr>
            <a:xfrm>
              <a:off x="2859395" y="1082490"/>
              <a:ext cx="1440863" cy="57820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3633895" y="3672850"/>
            <a:ext cx="2062044" cy="2212087"/>
            <a:chOff x="1485938" y="3526481"/>
            <a:chExt cx="2062044" cy="2212087"/>
          </a:xfrm>
        </p:grpSpPr>
        <p:pic>
          <p:nvPicPr>
            <p:cNvPr id="7" name="Picture 6" descr="int_glm_bo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986" y="3795395"/>
              <a:ext cx="1818996" cy="1316736"/>
            </a:xfrm>
            <a:prstGeom prst="rect">
              <a:avLst/>
            </a:prstGeom>
          </p:spPr>
        </p:pic>
        <p:grpSp>
          <p:nvGrpSpPr>
            <p:cNvPr id="24" name="Group 23"/>
            <p:cNvGrpSpPr/>
            <p:nvPr/>
          </p:nvGrpSpPr>
          <p:grpSpPr>
            <a:xfrm>
              <a:off x="1485938" y="3711356"/>
              <a:ext cx="1764728" cy="2027212"/>
              <a:chOff x="3378238" y="3007776"/>
              <a:chExt cx="1764728" cy="2027212"/>
            </a:xfrm>
          </p:grpSpPr>
          <p:sp>
            <p:nvSpPr>
              <p:cNvPr id="53" name="TextBox 52"/>
              <p:cNvSpPr txBox="1"/>
              <p:nvPr/>
            </p:nvSpPr>
            <p:spPr>
              <a:xfrm rot="16200000">
                <a:off x="2888521" y="3497493"/>
                <a:ext cx="1241044" cy="261610"/>
              </a:xfrm>
              <a:prstGeom prst="rect">
                <a:avLst/>
              </a:prstGeom>
              <a:noFill/>
            </p:spPr>
            <p:txBody>
              <a:bodyPr wrap="none" rtlCol="0">
                <a:spAutoFit/>
              </a:bodyPr>
              <a:lstStyle/>
              <a:p>
                <a:pPr algn="ctr"/>
                <a:r>
                  <a:rPr lang="en-US" sz="1100" dirty="0">
                    <a:latin typeface="Helvetica" charset="0"/>
                    <a:ea typeface="Helvetica" charset="0"/>
                    <a:cs typeface="Helvetica" charset="0"/>
                  </a:rPr>
                  <a:t>Effect magnitude</a:t>
                </a:r>
              </a:p>
            </p:txBody>
          </p:sp>
          <p:sp>
            <p:nvSpPr>
              <p:cNvPr id="56" name="TextBox 55"/>
              <p:cNvSpPr txBox="1"/>
              <p:nvPr/>
            </p:nvSpPr>
            <p:spPr>
              <a:xfrm rot="18742792">
                <a:off x="3419747" y="4408695"/>
                <a:ext cx="990977" cy="261610"/>
              </a:xfrm>
              <a:prstGeom prst="rect">
                <a:avLst/>
              </a:prstGeom>
              <a:noFill/>
            </p:spPr>
            <p:txBody>
              <a:bodyPr wrap="none" rtlCol="0">
                <a:spAutoFit/>
              </a:bodyPr>
              <a:lstStyle/>
              <a:p>
                <a:pPr algn="r"/>
                <a:r>
                  <a:rPr lang="en-US" sz="1100" dirty="0">
                    <a:latin typeface="Helvetica" charset="0"/>
                    <a:ea typeface="Helvetica" charset="0"/>
                    <a:cs typeface="Helvetica" charset="0"/>
                  </a:rPr>
                  <a:t>Temperature</a:t>
                </a:r>
              </a:p>
            </p:txBody>
          </p:sp>
          <p:sp>
            <p:nvSpPr>
              <p:cNvPr id="57" name="TextBox 56"/>
              <p:cNvSpPr txBox="1"/>
              <p:nvPr/>
            </p:nvSpPr>
            <p:spPr>
              <a:xfrm rot="18742792">
                <a:off x="3935331" y="4364857"/>
                <a:ext cx="861134" cy="261610"/>
              </a:xfrm>
              <a:prstGeom prst="rect">
                <a:avLst/>
              </a:prstGeom>
              <a:noFill/>
            </p:spPr>
            <p:txBody>
              <a:bodyPr wrap="none" rtlCol="0">
                <a:spAutoFit/>
              </a:bodyPr>
              <a:lstStyle/>
              <a:p>
                <a:pPr algn="r"/>
                <a:r>
                  <a:rPr lang="en-US" sz="1100" dirty="0">
                    <a:latin typeface="Helvetica" charset="0"/>
                    <a:ea typeface="Helvetica" charset="0"/>
                    <a:cs typeface="Helvetica" charset="0"/>
                  </a:rPr>
                  <a:t>Regulation</a:t>
                </a:r>
              </a:p>
            </p:txBody>
          </p:sp>
          <p:sp>
            <p:nvSpPr>
              <p:cNvPr id="58" name="TextBox 57"/>
              <p:cNvSpPr txBox="1"/>
              <p:nvPr/>
            </p:nvSpPr>
            <p:spPr>
              <a:xfrm rot="18742792">
                <a:off x="4337729" y="4355426"/>
                <a:ext cx="841897" cy="261610"/>
              </a:xfrm>
              <a:prstGeom prst="rect">
                <a:avLst/>
              </a:prstGeom>
              <a:noFill/>
            </p:spPr>
            <p:txBody>
              <a:bodyPr wrap="none" rtlCol="0">
                <a:spAutoFit/>
              </a:bodyPr>
              <a:lstStyle/>
              <a:p>
                <a:pPr algn="r"/>
                <a:r>
                  <a:rPr lang="en-US" sz="1100" dirty="0">
                    <a:latin typeface="Helvetica" charset="0"/>
                    <a:ea typeface="Helvetica" charset="0"/>
                    <a:cs typeface="Helvetica" charset="0"/>
                  </a:rPr>
                  <a:t>Interaction</a:t>
                </a:r>
              </a:p>
            </p:txBody>
          </p:sp>
          <p:sp>
            <p:nvSpPr>
              <p:cNvPr id="60" name="TextBox 59"/>
              <p:cNvSpPr txBox="1"/>
              <p:nvPr/>
            </p:nvSpPr>
            <p:spPr>
              <a:xfrm>
                <a:off x="4006443" y="343101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61" name="TextBox 60"/>
              <p:cNvSpPr txBox="1"/>
              <p:nvPr/>
            </p:nvSpPr>
            <p:spPr>
              <a:xfrm>
                <a:off x="4400143" y="349831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62" name="TextBox 61"/>
              <p:cNvSpPr txBox="1"/>
              <p:nvPr/>
            </p:nvSpPr>
            <p:spPr>
              <a:xfrm>
                <a:off x="4794794" y="3725500"/>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sp>
          <p:nvSpPr>
            <p:cNvPr id="59" name="TextBox 58"/>
            <p:cNvSpPr txBox="1"/>
            <p:nvPr/>
          </p:nvSpPr>
          <p:spPr>
            <a:xfrm>
              <a:off x="2143449" y="3526481"/>
              <a:ext cx="103105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grpSp>
      <p:grpSp>
        <p:nvGrpSpPr>
          <p:cNvPr id="44" name="Group 43"/>
          <p:cNvGrpSpPr/>
          <p:nvPr/>
        </p:nvGrpSpPr>
        <p:grpSpPr>
          <a:xfrm>
            <a:off x="3590190" y="3329946"/>
            <a:ext cx="1248378" cy="338554"/>
            <a:chOff x="3326126" y="2658732"/>
            <a:chExt cx="1248378" cy="338554"/>
          </a:xfrm>
        </p:grpSpPr>
        <p:sp>
          <p:nvSpPr>
            <p:cNvPr id="63" name="TextBox 62"/>
            <p:cNvSpPr txBox="1"/>
            <p:nvPr/>
          </p:nvSpPr>
          <p:spPr>
            <a:xfrm>
              <a:off x="3326126" y="2658732"/>
              <a:ext cx="309700"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b</a:t>
              </a:r>
            </a:p>
          </p:txBody>
        </p:sp>
        <p:sp>
          <p:nvSpPr>
            <p:cNvPr id="65" name="TextBox 64"/>
            <p:cNvSpPr txBox="1"/>
            <p:nvPr/>
          </p:nvSpPr>
          <p:spPr>
            <a:xfrm>
              <a:off x="3631617" y="2707875"/>
              <a:ext cx="942887" cy="261610"/>
            </a:xfrm>
            <a:prstGeom prst="rect">
              <a:avLst/>
            </a:prstGeom>
            <a:noFill/>
          </p:spPr>
          <p:txBody>
            <a:bodyPr wrap="none" rtlCol="0">
              <a:spAutoFit/>
            </a:bodyPr>
            <a:lstStyle/>
            <a:p>
              <a:r>
                <a:rPr lang="en-US" sz="1100" dirty="0">
                  <a:latin typeface="Helvetica" charset="0"/>
                  <a:ea typeface="Helvetica" charset="0"/>
                  <a:cs typeface="Helvetica" charset="0"/>
                </a:rPr>
                <a:t>GLM results</a:t>
              </a:r>
            </a:p>
          </p:txBody>
        </p:sp>
      </p:grpSp>
      <p:grpSp>
        <p:nvGrpSpPr>
          <p:cNvPr id="5" name="Group 4"/>
          <p:cNvGrpSpPr/>
          <p:nvPr/>
        </p:nvGrpSpPr>
        <p:grpSpPr>
          <a:xfrm>
            <a:off x="5764267" y="3670916"/>
            <a:ext cx="2070354" cy="2200238"/>
            <a:chOff x="3619226" y="3526481"/>
            <a:chExt cx="2070354" cy="2200238"/>
          </a:xfrm>
        </p:grpSpPr>
        <p:pic>
          <p:nvPicPr>
            <p:cNvPr id="6" name="Picture 5" descr="unp_glm_bo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584" y="3795395"/>
              <a:ext cx="1818996" cy="1316736"/>
            </a:xfrm>
            <a:prstGeom prst="rect">
              <a:avLst/>
            </a:prstGeom>
          </p:spPr>
        </p:pic>
        <p:sp>
          <p:nvSpPr>
            <p:cNvPr id="71" name="TextBox 70"/>
            <p:cNvSpPr txBox="1"/>
            <p:nvPr/>
          </p:nvSpPr>
          <p:spPr>
            <a:xfrm rot="16200000">
              <a:off x="3129509" y="4189224"/>
              <a:ext cx="1241044" cy="261610"/>
            </a:xfrm>
            <a:prstGeom prst="rect">
              <a:avLst/>
            </a:prstGeom>
            <a:noFill/>
          </p:spPr>
          <p:txBody>
            <a:bodyPr wrap="none" rtlCol="0">
              <a:spAutoFit/>
            </a:bodyPr>
            <a:lstStyle/>
            <a:p>
              <a:pPr algn="ctr"/>
              <a:r>
                <a:rPr lang="en-US" sz="1100" dirty="0">
                  <a:latin typeface="Helvetica" charset="0"/>
                  <a:ea typeface="Helvetica" charset="0"/>
                  <a:cs typeface="Helvetica" charset="0"/>
                </a:rPr>
                <a:t>Effect magnitude</a:t>
              </a:r>
            </a:p>
          </p:txBody>
        </p:sp>
        <p:sp>
          <p:nvSpPr>
            <p:cNvPr id="73" name="TextBox 72"/>
            <p:cNvSpPr txBox="1"/>
            <p:nvPr/>
          </p:nvSpPr>
          <p:spPr>
            <a:xfrm rot="18742792">
              <a:off x="3670895" y="5100426"/>
              <a:ext cx="990977" cy="261610"/>
            </a:xfrm>
            <a:prstGeom prst="rect">
              <a:avLst/>
            </a:prstGeom>
            <a:noFill/>
          </p:spPr>
          <p:txBody>
            <a:bodyPr wrap="none" rtlCol="0">
              <a:spAutoFit/>
            </a:bodyPr>
            <a:lstStyle/>
            <a:p>
              <a:pPr algn="r"/>
              <a:r>
                <a:rPr lang="en-US" sz="1100" dirty="0">
                  <a:latin typeface="Helvetica" charset="0"/>
                  <a:ea typeface="Helvetica" charset="0"/>
                  <a:cs typeface="Helvetica" charset="0"/>
                </a:rPr>
                <a:t>Temperature</a:t>
              </a:r>
            </a:p>
          </p:txBody>
        </p:sp>
        <p:sp>
          <p:nvSpPr>
            <p:cNvPr id="74" name="TextBox 73"/>
            <p:cNvSpPr txBox="1"/>
            <p:nvPr/>
          </p:nvSpPr>
          <p:spPr>
            <a:xfrm rot="18742792">
              <a:off x="4186479" y="5056588"/>
              <a:ext cx="861134" cy="261610"/>
            </a:xfrm>
            <a:prstGeom prst="rect">
              <a:avLst/>
            </a:prstGeom>
            <a:noFill/>
          </p:spPr>
          <p:txBody>
            <a:bodyPr wrap="none" rtlCol="0">
              <a:spAutoFit/>
            </a:bodyPr>
            <a:lstStyle/>
            <a:p>
              <a:pPr algn="r"/>
              <a:r>
                <a:rPr lang="en-US" sz="1100" dirty="0">
                  <a:latin typeface="Helvetica" charset="0"/>
                  <a:ea typeface="Helvetica" charset="0"/>
                  <a:cs typeface="Helvetica" charset="0"/>
                </a:rPr>
                <a:t>Regulation</a:t>
              </a:r>
            </a:p>
          </p:txBody>
        </p:sp>
        <p:sp>
          <p:nvSpPr>
            <p:cNvPr id="78" name="TextBox 77"/>
            <p:cNvSpPr txBox="1"/>
            <p:nvPr/>
          </p:nvSpPr>
          <p:spPr>
            <a:xfrm rot="18742792">
              <a:off x="4588877" y="5047157"/>
              <a:ext cx="841897" cy="261610"/>
            </a:xfrm>
            <a:prstGeom prst="rect">
              <a:avLst/>
            </a:prstGeom>
            <a:noFill/>
          </p:spPr>
          <p:txBody>
            <a:bodyPr wrap="none" rtlCol="0">
              <a:spAutoFit/>
            </a:bodyPr>
            <a:lstStyle/>
            <a:p>
              <a:pPr algn="r"/>
              <a:r>
                <a:rPr lang="en-US" sz="1100" dirty="0">
                  <a:latin typeface="Helvetica" charset="0"/>
                  <a:ea typeface="Helvetica" charset="0"/>
                  <a:cs typeface="Helvetica" charset="0"/>
                </a:rPr>
                <a:t>Interaction</a:t>
              </a:r>
            </a:p>
          </p:txBody>
        </p:sp>
        <p:sp>
          <p:nvSpPr>
            <p:cNvPr id="79" name="TextBox 78"/>
            <p:cNvSpPr txBox="1"/>
            <p:nvPr/>
          </p:nvSpPr>
          <p:spPr>
            <a:xfrm>
              <a:off x="4253212" y="4127509"/>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80" name="TextBox 79"/>
            <p:cNvSpPr txBox="1"/>
            <p:nvPr/>
          </p:nvSpPr>
          <p:spPr>
            <a:xfrm>
              <a:off x="4651649" y="4087994"/>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84" name="TextBox 83"/>
            <p:cNvSpPr txBox="1"/>
            <p:nvPr/>
          </p:nvSpPr>
          <p:spPr>
            <a:xfrm>
              <a:off x="4044065" y="3526481"/>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grpSp>
      <p:sp>
        <p:nvSpPr>
          <p:cNvPr id="85" name="TextBox 84"/>
          <p:cNvSpPr txBox="1"/>
          <p:nvPr/>
        </p:nvSpPr>
        <p:spPr>
          <a:xfrm>
            <a:off x="3874461" y="1165270"/>
            <a:ext cx="2326278" cy="261610"/>
          </a:xfrm>
          <a:prstGeom prst="rect">
            <a:avLst/>
          </a:prstGeom>
          <a:noFill/>
        </p:spPr>
        <p:txBody>
          <a:bodyPr wrap="none" rtlCol="0">
            <a:spAutoFit/>
          </a:bodyPr>
          <a:lstStyle/>
          <a:p>
            <a:r>
              <a:rPr lang="en-US" sz="1100" dirty="0">
                <a:latin typeface="Helvetica" charset="0"/>
                <a:ea typeface="Helvetica" charset="0"/>
                <a:cs typeface="Helvetica" charset="0"/>
              </a:rPr>
              <a:t>Pain intensity and unpleasantness</a:t>
            </a:r>
          </a:p>
        </p:txBody>
      </p:sp>
      <p:pic>
        <p:nvPicPr>
          <p:cNvPr id="2" name="Picture 1"/>
          <p:cNvPicPr>
            <a:picLocks noChangeAspect="1"/>
          </p:cNvPicPr>
          <p:nvPr/>
        </p:nvPicPr>
        <p:blipFill>
          <a:blip r:embed="rId6"/>
          <a:stretch>
            <a:fillRect/>
          </a:stretch>
        </p:blipFill>
        <p:spPr>
          <a:xfrm>
            <a:off x="280382" y="6912679"/>
            <a:ext cx="4184325" cy="4411381"/>
          </a:xfrm>
          <a:prstGeom prst="rect">
            <a:avLst/>
          </a:prstGeom>
        </p:spPr>
      </p:pic>
      <p:pic>
        <p:nvPicPr>
          <p:cNvPr id="9" name="Picture 8"/>
          <p:cNvPicPr>
            <a:picLocks noChangeAspect="1"/>
          </p:cNvPicPr>
          <p:nvPr/>
        </p:nvPicPr>
        <p:blipFill>
          <a:blip r:embed="rId7"/>
          <a:stretch>
            <a:fillRect/>
          </a:stretch>
        </p:blipFill>
        <p:spPr>
          <a:xfrm>
            <a:off x="4617046" y="6912679"/>
            <a:ext cx="3771563" cy="4411381"/>
          </a:xfrm>
          <a:prstGeom prst="rect">
            <a:avLst/>
          </a:prstGeom>
        </p:spPr>
      </p:pic>
    </p:spTree>
    <p:extLst>
      <p:ext uri="{BB962C8B-B14F-4D97-AF65-F5344CB8AC3E}">
        <p14:creationId xmlns:p14="http://schemas.microsoft.com/office/powerpoint/2010/main" val="2631079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3</a:t>
            </a:r>
          </a:p>
        </p:txBody>
      </p:sp>
      <p:sp>
        <p:nvSpPr>
          <p:cNvPr id="2" name="Rectangle 1"/>
          <p:cNvSpPr/>
          <p:nvPr/>
        </p:nvSpPr>
        <p:spPr>
          <a:xfrm>
            <a:off x="1082535" y="509145"/>
            <a:ext cx="10327999" cy="5561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emp_all_ECG_grandavg_ful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746" y="3771915"/>
            <a:ext cx="3176270" cy="1874520"/>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622" y="4069104"/>
            <a:ext cx="2461399" cy="1408176"/>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8732" y="4068960"/>
            <a:ext cx="2461399" cy="1408176"/>
          </a:xfrm>
          <a:prstGeom prst="rect">
            <a:avLst/>
          </a:prstGeom>
        </p:spPr>
      </p:pic>
      <p:sp>
        <p:nvSpPr>
          <p:cNvPr id="6" name="TextBox 5"/>
          <p:cNvSpPr txBox="1"/>
          <p:nvPr/>
        </p:nvSpPr>
        <p:spPr>
          <a:xfrm>
            <a:off x="1225185" y="626304"/>
            <a:ext cx="298480" cy="338554"/>
          </a:xfrm>
          <a:prstGeom prst="rect">
            <a:avLst/>
          </a:prstGeom>
          <a:noFill/>
        </p:spPr>
        <p:txBody>
          <a:bodyPr wrap="none" rtlCol="0">
            <a:spAutoFit/>
          </a:bodyPr>
          <a:lstStyle/>
          <a:p>
            <a:pPr algn="ctr"/>
            <a:r>
              <a:rPr lang="en-US" sz="1600" b="1">
                <a:latin typeface="Helvetica" charset="0"/>
                <a:ea typeface="Helvetica" charset="0"/>
                <a:cs typeface="Helvetica" charset="0"/>
              </a:rPr>
              <a:t>a</a:t>
            </a:r>
            <a:endParaRPr lang="en-US" sz="1600" b="1" dirty="0">
              <a:latin typeface="Helvetica" charset="0"/>
              <a:ea typeface="Helvetica" charset="0"/>
              <a:cs typeface="Helvetica" charset="0"/>
            </a:endParaRPr>
          </a:p>
        </p:txBody>
      </p:sp>
      <p:sp>
        <p:nvSpPr>
          <p:cNvPr id="42" name="TextBox 41"/>
          <p:cNvSpPr txBox="1"/>
          <p:nvPr/>
        </p:nvSpPr>
        <p:spPr>
          <a:xfrm>
            <a:off x="1483869" y="675955"/>
            <a:ext cx="3647152" cy="276999"/>
          </a:xfrm>
          <a:prstGeom prst="rect">
            <a:avLst/>
          </a:prstGeom>
          <a:noFill/>
        </p:spPr>
        <p:txBody>
          <a:bodyPr wrap="none" rtlCol="0">
            <a:spAutoFit/>
          </a:bodyPr>
          <a:lstStyle/>
          <a:p>
            <a:r>
              <a:rPr lang="en-US" sz="1200" dirty="0">
                <a:latin typeface="Helvetica" charset="0"/>
                <a:ea typeface="Helvetica" charset="0"/>
                <a:cs typeface="Helvetica" charset="0"/>
              </a:rPr>
              <a:t>Skin conductance response (SCR): Grand average</a:t>
            </a:r>
          </a:p>
        </p:txBody>
      </p:sp>
      <p:sp>
        <p:nvSpPr>
          <p:cNvPr id="43" name="TextBox 42"/>
          <p:cNvSpPr txBox="1"/>
          <p:nvPr/>
        </p:nvSpPr>
        <p:spPr>
          <a:xfrm>
            <a:off x="1219575" y="3282015"/>
            <a:ext cx="309700" cy="338554"/>
          </a:xfrm>
          <a:prstGeom prst="rect">
            <a:avLst/>
          </a:prstGeom>
          <a:noFill/>
        </p:spPr>
        <p:txBody>
          <a:bodyPr wrap="none" rtlCol="0">
            <a:spAutoFit/>
          </a:bodyPr>
          <a:lstStyle/>
          <a:p>
            <a:pPr algn="ctr"/>
            <a:r>
              <a:rPr lang="en-US" sz="1600" b="1">
                <a:latin typeface="Helvetica" charset="0"/>
                <a:ea typeface="Helvetica" charset="0"/>
                <a:cs typeface="Helvetica" charset="0"/>
              </a:rPr>
              <a:t>b</a:t>
            </a:r>
            <a:endParaRPr lang="en-US" sz="1600" b="1" dirty="0">
              <a:latin typeface="Helvetica" charset="0"/>
              <a:ea typeface="Helvetica" charset="0"/>
              <a:cs typeface="Helvetica" charset="0"/>
            </a:endParaRPr>
          </a:p>
        </p:txBody>
      </p:sp>
      <p:sp>
        <p:nvSpPr>
          <p:cNvPr id="44" name="TextBox 43"/>
          <p:cNvSpPr txBox="1"/>
          <p:nvPr/>
        </p:nvSpPr>
        <p:spPr>
          <a:xfrm>
            <a:off x="1483869" y="3318966"/>
            <a:ext cx="3060453" cy="461665"/>
          </a:xfrm>
          <a:prstGeom prst="rect">
            <a:avLst/>
          </a:prstGeom>
          <a:noFill/>
        </p:spPr>
        <p:txBody>
          <a:bodyPr wrap="none" rtlCol="0">
            <a:spAutoFit/>
          </a:bodyPr>
          <a:lstStyle/>
          <a:p>
            <a:r>
              <a:rPr lang="en-US" sz="1200" dirty="0">
                <a:latin typeface="Helvetica" charset="0"/>
                <a:ea typeface="Helvetica" charset="0"/>
                <a:cs typeface="Helvetica" charset="0"/>
              </a:rPr>
              <a:t>Electrocardiogram (ECG): Grand average </a:t>
            </a:r>
          </a:p>
          <a:p>
            <a:r>
              <a:rPr lang="en-US" sz="1200" dirty="0">
                <a:latin typeface="Helvetica" charset="0"/>
                <a:ea typeface="Helvetica" charset="0"/>
                <a:cs typeface="Helvetica" charset="0"/>
              </a:rPr>
              <a:t>of inter-beat interval (IBI)</a:t>
            </a:r>
          </a:p>
        </p:txBody>
      </p:sp>
      <p:sp>
        <p:nvSpPr>
          <p:cNvPr id="24" name="Rectangle 23"/>
          <p:cNvSpPr/>
          <p:nvPr/>
        </p:nvSpPr>
        <p:spPr>
          <a:xfrm>
            <a:off x="1951864" y="2607393"/>
            <a:ext cx="301752"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54060" y="2607393"/>
            <a:ext cx="128016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240903" y="2375724"/>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nvGrpSpPr>
          <p:cNvPr id="11" name="Group 10">
            <a:extLst>
              <a:ext uri="{FF2B5EF4-FFF2-40B4-BE49-F238E27FC236}">
                <a16:creationId xmlns:a16="http://schemas.microsoft.com/office/drawing/2014/main" id="{BD7DE1F8-106B-3E47-BF23-A4D8A76798E8}"/>
              </a:ext>
            </a:extLst>
          </p:cNvPr>
          <p:cNvGrpSpPr/>
          <p:nvPr/>
        </p:nvGrpSpPr>
        <p:grpSpPr>
          <a:xfrm>
            <a:off x="1296594" y="1068586"/>
            <a:ext cx="3721856" cy="2093982"/>
            <a:chOff x="1296594" y="1068586"/>
            <a:chExt cx="3721856" cy="2093982"/>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840" y="1068586"/>
              <a:ext cx="3160776" cy="1865376"/>
            </a:xfrm>
            <a:prstGeom prst="rect">
              <a:avLst/>
            </a:prstGeom>
          </p:spPr>
        </p:pic>
        <p:sp>
          <p:nvSpPr>
            <p:cNvPr id="7" name="TextBox 6"/>
            <p:cNvSpPr txBox="1"/>
            <p:nvPr/>
          </p:nvSpPr>
          <p:spPr>
            <a:xfrm rot="16200000">
              <a:off x="659080" y="1733850"/>
              <a:ext cx="1552028"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amplitude (µS)</a:t>
              </a:r>
            </a:p>
          </p:txBody>
        </p:sp>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84882" t="7785" r="5087" b="65665"/>
            <a:stretch/>
          </p:blipFill>
          <p:spPr>
            <a:xfrm>
              <a:off x="4419722" y="1166414"/>
              <a:ext cx="598728" cy="983622"/>
            </a:xfrm>
            <a:prstGeom prst="rect">
              <a:avLst/>
            </a:prstGeom>
          </p:spPr>
        </p:pic>
        <p:sp>
          <p:nvSpPr>
            <p:cNvPr id="10" name="TextBox 9"/>
            <p:cNvSpPr txBox="1"/>
            <p:nvPr/>
          </p:nvSpPr>
          <p:spPr>
            <a:xfrm>
              <a:off x="2571927" y="2885569"/>
              <a:ext cx="1237135" cy="276999"/>
            </a:xfrm>
            <a:prstGeom prst="rect">
              <a:avLst/>
            </a:prstGeom>
            <a:noFill/>
          </p:spPr>
          <p:txBody>
            <a:bodyPr wrap="none" rtlCol="0">
              <a:spAutoFit/>
            </a:bodyPr>
            <a:lstStyle/>
            <a:p>
              <a:pPr algn="ctr"/>
              <a:r>
                <a:rPr lang="en-US" sz="1200" dirty="0">
                  <a:latin typeface="Helvetica" charset="0"/>
                  <a:ea typeface="Helvetica" charset="0"/>
                  <a:cs typeface="Helvetica" charset="0"/>
                </a:rPr>
                <a:t>Time (seconds)</a:t>
              </a:r>
            </a:p>
          </p:txBody>
        </p:sp>
        <p:sp>
          <p:nvSpPr>
            <p:cNvPr id="26" name="TextBox 25"/>
            <p:cNvSpPr txBox="1"/>
            <p:nvPr/>
          </p:nvSpPr>
          <p:spPr>
            <a:xfrm>
              <a:off x="1430944" y="2776239"/>
              <a:ext cx="673582" cy="246221"/>
            </a:xfrm>
            <a:prstGeom prst="rect">
              <a:avLst/>
            </a:prstGeom>
            <a:noFill/>
          </p:spPr>
          <p:txBody>
            <a:bodyPr wrap="none" rtlCol="0">
              <a:spAutoFit/>
            </a:bodyPr>
            <a:lstStyle/>
            <a:p>
              <a:pPr algn="ctr"/>
              <a:r>
                <a:rPr lang="en-US" sz="1000" dirty="0">
                  <a:solidFill>
                    <a:schemeClr val="tx1">
                      <a:lumMod val="75000"/>
                      <a:lumOff val="25000"/>
                    </a:schemeClr>
                  </a:solidFill>
                  <a:latin typeface="Helvetica" charset="0"/>
                  <a:ea typeface="Helvetica" charset="0"/>
                  <a:cs typeface="Helvetica" charset="0"/>
                </a:rPr>
                <a:t>Baseline</a:t>
              </a:r>
            </a:p>
          </p:txBody>
        </p:sp>
        <p:cxnSp>
          <p:nvCxnSpPr>
            <p:cNvPr id="30" name="Straight Arrow Connector 29"/>
            <p:cNvCxnSpPr/>
            <p:nvPr/>
          </p:nvCxnSpPr>
          <p:spPr>
            <a:xfrm flipH="1">
              <a:off x="1929429" y="2665186"/>
              <a:ext cx="143703" cy="167708"/>
            </a:xfrm>
            <a:prstGeom prst="straightConnector1">
              <a:avLst/>
            </a:prstGeom>
            <a:ln w="9525">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89250" y="1416050"/>
            <a:ext cx="0" cy="0"/>
          </a:xfrm>
          <a:prstGeom prst="rect">
            <a:avLst/>
          </a:prstGeom>
        </p:spPr>
      </p:pic>
      <p:sp>
        <p:nvSpPr>
          <p:cNvPr id="21" name="TextBox 20"/>
          <p:cNvSpPr txBox="1"/>
          <p:nvPr/>
        </p:nvSpPr>
        <p:spPr>
          <a:xfrm rot="16200000">
            <a:off x="872497" y="4473951"/>
            <a:ext cx="1090363" cy="276999"/>
          </a:xfrm>
          <a:prstGeom prst="rect">
            <a:avLst/>
          </a:prstGeom>
          <a:noFill/>
        </p:spPr>
        <p:txBody>
          <a:bodyPr wrap="none" rtlCol="0">
            <a:spAutoFit/>
          </a:bodyPr>
          <a:lstStyle/>
          <a:p>
            <a:pPr algn="ctr"/>
            <a:r>
              <a:rPr lang="en-US" sz="1200" dirty="0">
                <a:latin typeface="Helvetica" charset="0"/>
                <a:ea typeface="Helvetica" charset="0"/>
                <a:cs typeface="Helvetica" charset="0"/>
              </a:rPr>
              <a:t>IBI (seconds)</a:t>
            </a:r>
          </a:p>
        </p:txBody>
      </p:sp>
      <p:sp>
        <p:nvSpPr>
          <p:cNvPr id="23" name="TextBox 22"/>
          <p:cNvSpPr txBox="1"/>
          <p:nvPr/>
        </p:nvSpPr>
        <p:spPr>
          <a:xfrm>
            <a:off x="2571926" y="5621034"/>
            <a:ext cx="1237135" cy="276999"/>
          </a:xfrm>
          <a:prstGeom prst="rect">
            <a:avLst/>
          </a:prstGeom>
          <a:noFill/>
        </p:spPr>
        <p:txBody>
          <a:bodyPr wrap="none" rtlCol="0">
            <a:spAutoFit/>
          </a:bodyPr>
          <a:lstStyle/>
          <a:p>
            <a:pPr algn="ctr"/>
            <a:r>
              <a:rPr lang="en-US" sz="1200" dirty="0">
                <a:latin typeface="Helvetica" charset="0"/>
                <a:ea typeface="Helvetica" charset="0"/>
                <a:cs typeface="Helvetica" charset="0"/>
              </a:rPr>
              <a:t>Time (seconds)</a:t>
            </a:r>
          </a:p>
        </p:txBody>
      </p:sp>
      <p:sp>
        <p:nvSpPr>
          <p:cNvPr id="37" name="Rectangle 36"/>
          <p:cNvSpPr/>
          <p:nvPr/>
        </p:nvSpPr>
        <p:spPr>
          <a:xfrm>
            <a:off x="1951864" y="5313934"/>
            <a:ext cx="301752"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54060" y="5313934"/>
            <a:ext cx="128016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5237335" y="3322516"/>
            <a:ext cx="309700" cy="338554"/>
          </a:xfrm>
          <a:prstGeom prst="rect">
            <a:avLst/>
          </a:prstGeom>
          <a:noFill/>
        </p:spPr>
        <p:txBody>
          <a:bodyPr wrap="none" rtlCol="0">
            <a:spAutoFit/>
          </a:bodyPr>
          <a:lstStyle/>
          <a:p>
            <a:pPr algn="ctr"/>
            <a:r>
              <a:rPr lang="en-US" sz="1600" b="1">
                <a:latin typeface="Helvetica" charset="0"/>
                <a:ea typeface="Helvetica" charset="0"/>
                <a:cs typeface="Helvetica" charset="0"/>
              </a:rPr>
              <a:t>d</a:t>
            </a:r>
            <a:endParaRPr lang="en-US" sz="1600" b="1" dirty="0">
              <a:latin typeface="Helvetica" charset="0"/>
              <a:ea typeface="Helvetica" charset="0"/>
              <a:cs typeface="Helvetica" charset="0"/>
            </a:endParaRPr>
          </a:p>
        </p:txBody>
      </p:sp>
      <p:sp>
        <p:nvSpPr>
          <p:cNvPr id="72" name="TextBox 71"/>
          <p:cNvSpPr txBox="1"/>
          <p:nvPr/>
        </p:nvSpPr>
        <p:spPr>
          <a:xfrm>
            <a:off x="5457561" y="3359467"/>
            <a:ext cx="5373587" cy="276999"/>
          </a:xfrm>
          <a:prstGeom prst="rect">
            <a:avLst/>
          </a:prstGeom>
          <a:noFill/>
        </p:spPr>
        <p:txBody>
          <a:bodyPr wrap="none" rtlCol="0">
            <a:spAutoFit/>
          </a:bodyPr>
          <a:lstStyle/>
          <a:p>
            <a:r>
              <a:rPr lang="en-US" sz="1200" dirty="0">
                <a:latin typeface="Helvetica" charset="0"/>
                <a:ea typeface="Helvetica" charset="0"/>
                <a:cs typeface="Helvetica" charset="0"/>
              </a:rPr>
              <a:t>ECG (IBI) time-course that is predictive of pain intensity and unpleasantness </a:t>
            </a:r>
          </a:p>
        </p:txBody>
      </p:sp>
      <p:sp>
        <p:nvSpPr>
          <p:cNvPr id="63" name="TextBox 62"/>
          <p:cNvSpPr txBox="1"/>
          <p:nvPr/>
        </p:nvSpPr>
        <p:spPr>
          <a:xfrm rot="16200000">
            <a:off x="4755584" y="4594195"/>
            <a:ext cx="1322798" cy="261610"/>
          </a:xfrm>
          <a:prstGeom prst="rect">
            <a:avLst/>
          </a:prstGeom>
          <a:noFill/>
        </p:spPr>
        <p:txBody>
          <a:bodyPr wrap="none" rtlCol="0">
            <a:spAutoFit/>
          </a:bodyPr>
          <a:lstStyle/>
          <a:p>
            <a:pPr algn="ctr"/>
            <a:r>
              <a:rPr lang="en-US" sz="1100">
                <a:latin typeface="Helvetica" charset="0"/>
                <a:ea typeface="Helvetica" charset="0"/>
                <a:cs typeface="Helvetica" charset="0"/>
              </a:rPr>
              <a:t>Predictive weights</a:t>
            </a:r>
            <a:endParaRPr lang="en-US" sz="1100" dirty="0">
              <a:latin typeface="Helvetica" charset="0"/>
              <a:ea typeface="Helvetica" charset="0"/>
              <a:cs typeface="Helvetica" charset="0"/>
            </a:endParaRPr>
          </a:p>
        </p:txBody>
      </p:sp>
      <p:sp>
        <p:nvSpPr>
          <p:cNvPr id="64" name="TextBox 63"/>
          <p:cNvSpPr txBox="1"/>
          <p:nvPr/>
        </p:nvSpPr>
        <p:spPr>
          <a:xfrm>
            <a:off x="6300944" y="5466100"/>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65" name="TextBox 64"/>
          <p:cNvSpPr txBox="1"/>
          <p:nvPr/>
        </p:nvSpPr>
        <p:spPr>
          <a:xfrm>
            <a:off x="6344633" y="3861053"/>
            <a:ext cx="1024640"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sp>
        <p:nvSpPr>
          <p:cNvPr id="75" name="Rectangle 74"/>
          <p:cNvSpPr/>
          <p:nvPr/>
        </p:nvSpPr>
        <p:spPr>
          <a:xfrm>
            <a:off x="5867477" y="5210860"/>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rot="16200000">
            <a:off x="7506934" y="4594195"/>
            <a:ext cx="1322798" cy="261610"/>
          </a:xfrm>
          <a:prstGeom prst="rect">
            <a:avLst/>
          </a:prstGeom>
          <a:noFill/>
        </p:spPr>
        <p:txBody>
          <a:bodyPr wrap="none" rtlCol="0">
            <a:spAutoFit/>
          </a:bodyPr>
          <a:lstStyle/>
          <a:p>
            <a:pPr algn="ctr"/>
            <a:r>
              <a:rPr lang="en-US" sz="1100">
                <a:latin typeface="Helvetica" charset="0"/>
                <a:ea typeface="Helvetica" charset="0"/>
                <a:cs typeface="Helvetica" charset="0"/>
              </a:rPr>
              <a:t>Predictive weights</a:t>
            </a:r>
            <a:endParaRPr lang="en-US" sz="1100" dirty="0">
              <a:latin typeface="Helvetica" charset="0"/>
              <a:ea typeface="Helvetica" charset="0"/>
              <a:cs typeface="Helvetica" charset="0"/>
            </a:endParaRPr>
          </a:p>
        </p:txBody>
      </p:sp>
      <p:sp>
        <p:nvSpPr>
          <p:cNvPr id="67" name="TextBox 66"/>
          <p:cNvSpPr txBox="1"/>
          <p:nvPr/>
        </p:nvSpPr>
        <p:spPr>
          <a:xfrm>
            <a:off x="9052294" y="5466100"/>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68" name="TextBox 67"/>
          <p:cNvSpPr txBox="1"/>
          <p:nvPr/>
        </p:nvSpPr>
        <p:spPr>
          <a:xfrm>
            <a:off x="8860345" y="3861053"/>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sp>
        <p:nvSpPr>
          <p:cNvPr id="76" name="Rectangle 75"/>
          <p:cNvSpPr/>
          <p:nvPr/>
        </p:nvSpPr>
        <p:spPr>
          <a:xfrm>
            <a:off x="8622109" y="5210860"/>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rot="5400000">
            <a:off x="7779385" y="4608378"/>
            <a:ext cx="906199" cy="1313872"/>
          </a:xfrm>
          <a:prstGeom prst="arc">
            <a:avLst>
              <a:gd name="adj1" fmla="val 17777675"/>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ectangle 90"/>
          <p:cNvSpPr/>
          <p:nvPr/>
        </p:nvSpPr>
        <p:spPr>
          <a:xfrm>
            <a:off x="7970002" y="5602751"/>
            <a:ext cx="559098" cy="233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7944320" y="5577193"/>
            <a:ext cx="620683"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.855</a:t>
            </a:r>
          </a:p>
        </p:txBody>
      </p:sp>
      <p:grpSp>
        <p:nvGrpSpPr>
          <p:cNvPr id="8" name="그룹 7">
            <a:extLst>
              <a:ext uri="{FF2B5EF4-FFF2-40B4-BE49-F238E27FC236}">
                <a16:creationId xmlns:a16="http://schemas.microsoft.com/office/drawing/2014/main" id="{F7382E45-FBB6-3443-AED8-A4221ADB2BF8}"/>
              </a:ext>
            </a:extLst>
          </p:cNvPr>
          <p:cNvGrpSpPr/>
          <p:nvPr/>
        </p:nvGrpSpPr>
        <p:grpSpPr>
          <a:xfrm>
            <a:off x="5242945" y="625925"/>
            <a:ext cx="5927126" cy="2657917"/>
            <a:chOff x="5242945" y="625925"/>
            <a:chExt cx="5927126" cy="2657917"/>
          </a:xfrm>
        </p:grpSpPr>
        <p:sp>
          <p:nvSpPr>
            <p:cNvPr id="59" name="TextBox 58"/>
            <p:cNvSpPr txBox="1"/>
            <p:nvPr/>
          </p:nvSpPr>
          <p:spPr>
            <a:xfrm>
              <a:off x="5242945" y="625925"/>
              <a:ext cx="298480" cy="338554"/>
            </a:xfrm>
            <a:prstGeom prst="rect">
              <a:avLst/>
            </a:prstGeom>
            <a:noFill/>
          </p:spPr>
          <p:txBody>
            <a:bodyPr wrap="none" rtlCol="0">
              <a:spAutoFit/>
            </a:bodyPr>
            <a:lstStyle/>
            <a:p>
              <a:pPr algn="ctr"/>
              <a:r>
                <a:rPr lang="en-US" sz="1600" b="1">
                  <a:latin typeface="Helvetica" charset="0"/>
                  <a:ea typeface="Helvetica" charset="0"/>
                  <a:cs typeface="Helvetica" charset="0"/>
                </a:rPr>
                <a:t>c</a:t>
              </a:r>
              <a:endParaRPr lang="en-US" sz="1600" b="1" dirty="0">
                <a:latin typeface="Helvetica" charset="0"/>
                <a:ea typeface="Helvetica" charset="0"/>
                <a:cs typeface="Helvetica" charset="0"/>
              </a:endParaRPr>
            </a:p>
          </p:txBody>
        </p:sp>
        <p:sp>
          <p:nvSpPr>
            <p:cNvPr id="60" name="TextBox 59"/>
            <p:cNvSpPr txBox="1"/>
            <p:nvPr/>
          </p:nvSpPr>
          <p:spPr>
            <a:xfrm>
              <a:off x="5457561" y="686593"/>
              <a:ext cx="5028941" cy="276999"/>
            </a:xfrm>
            <a:prstGeom prst="rect">
              <a:avLst/>
            </a:prstGeom>
            <a:noFill/>
          </p:spPr>
          <p:txBody>
            <a:bodyPr wrap="none" rtlCol="0">
              <a:spAutoFit/>
            </a:bodyPr>
            <a:lstStyle/>
            <a:p>
              <a:r>
                <a:rPr lang="en-US" sz="1200" dirty="0">
                  <a:latin typeface="Helvetica" charset="0"/>
                  <a:ea typeface="Helvetica" charset="0"/>
                  <a:cs typeface="Helvetica" charset="0"/>
                </a:rPr>
                <a:t>SCR time-course that is predictive of pain intensity and unpleasantness </a:t>
              </a:r>
            </a:p>
          </p:txBody>
        </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9454" y="1502295"/>
              <a:ext cx="2461399" cy="1408176"/>
            </a:xfrm>
            <a:prstGeom prst="rect">
              <a:avLst/>
            </a:prstGeom>
          </p:spPr>
        </p:pic>
        <p:grpSp>
          <p:nvGrpSpPr>
            <p:cNvPr id="36" name="Group 35"/>
            <p:cNvGrpSpPr/>
            <p:nvPr/>
          </p:nvGrpSpPr>
          <p:grpSpPr>
            <a:xfrm>
              <a:off x="5286178" y="1299577"/>
              <a:ext cx="2170852" cy="1866657"/>
              <a:chOff x="5254428" y="849337"/>
              <a:chExt cx="2170852" cy="1866657"/>
            </a:xfrm>
          </p:grpSpPr>
          <p:sp>
            <p:nvSpPr>
              <p:cNvPr id="49" name="TextBox 48"/>
              <p:cNvSpPr txBox="1"/>
              <p:nvPr/>
            </p:nvSpPr>
            <p:spPr>
              <a:xfrm rot="16200000">
                <a:off x="4723834" y="1582479"/>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50" name="TextBox 49"/>
              <p:cNvSpPr txBox="1"/>
              <p:nvPr/>
            </p:nvSpPr>
            <p:spPr>
              <a:xfrm>
                <a:off x="6269194" y="2454384"/>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55" name="TextBox 54"/>
              <p:cNvSpPr txBox="1"/>
              <p:nvPr/>
            </p:nvSpPr>
            <p:spPr>
              <a:xfrm>
                <a:off x="6312883" y="849337"/>
                <a:ext cx="1024640"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grpSp>
        <p:sp>
          <p:nvSpPr>
            <p:cNvPr id="73" name="Rectangle 72"/>
            <p:cNvSpPr/>
            <p:nvPr/>
          </p:nvSpPr>
          <p:spPr>
            <a:xfrm>
              <a:off x="5928982" y="2643214"/>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4790" y="1501030"/>
              <a:ext cx="2461399" cy="1408176"/>
            </a:xfrm>
            <a:prstGeom prst="rect">
              <a:avLst/>
            </a:prstGeom>
          </p:spPr>
        </p:pic>
        <p:grpSp>
          <p:nvGrpSpPr>
            <p:cNvPr id="35" name="Group 34"/>
            <p:cNvGrpSpPr/>
            <p:nvPr/>
          </p:nvGrpSpPr>
          <p:grpSpPr>
            <a:xfrm>
              <a:off x="8037528" y="1310594"/>
              <a:ext cx="2318739" cy="1866657"/>
              <a:chOff x="7719338" y="860354"/>
              <a:chExt cx="2318739" cy="1866657"/>
            </a:xfrm>
          </p:grpSpPr>
          <p:sp>
            <p:nvSpPr>
              <p:cNvPr id="56" name="TextBox 55"/>
              <p:cNvSpPr txBox="1"/>
              <p:nvPr/>
            </p:nvSpPr>
            <p:spPr>
              <a:xfrm rot="16200000">
                <a:off x="7188744" y="1593496"/>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57" name="TextBox 56"/>
              <p:cNvSpPr txBox="1"/>
              <p:nvPr/>
            </p:nvSpPr>
            <p:spPr>
              <a:xfrm>
                <a:off x="8734104" y="2465401"/>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58" name="TextBox 57"/>
              <p:cNvSpPr txBox="1"/>
              <p:nvPr/>
            </p:nvSpPr>
            <p:spPr>
              <a:xfrm>
                <a:off x="8542155" y="860354"/>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grpSp>
        <p:sp>
          <p:nvSpPr>
            <p:cNvPr id="74" name="Rectangle 73"/>
            <p:cNvSpPr/>
            <p:nvPr/>
          </p:nvSpPr>
          <p:spPr>
            <a:xfrm>
              <a:off x="8683614" y="2643214"/>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0183904" y="952954"/>
              <a:ext cx="877163" cy="246221"/>
            </a:xfrm>
            <a:prstGeom prst="rect">
              <a:avLst/>
            </a:prstGeom>
            <a:noFill/>
          </p:spPr>
          <p:txBody>
            <a:bodyPr wrap="none" rtlCol="0">
              <a:spAutoFit/>
            </a:bodyPr>
            <a:lstStyle/>
            <a:p>
              <a:r>
                <a:rPr lang="en-US" sz="1000" dirty="0">
                  <a:latin typeface="Helvetica" charset="0"/>
                  <a:ea typeface="Helvetica" charset="0"/>
                  <a:cs typeface="Helvetica" charset="0"/>
                </a:rPr>
                <a:t>FDR </a:t>
              </a:r>
              <a:r>
                <a:rPr lang="en-US" sz="1000" i="1" dirty="0">
                  <a:latin typeface="Helvetica" charset="0"/>
                  <a:ea typeface="Helvetica" charset="0"/>
                  <a:cs typeface="Helvetica" charset="0"/>
                </a:rPr>
                <a:t>q</a:t>
              </a:r>
              <a:r>
                <a:rPr lang="en-US" sz="1000" dirty="0">
                  <a:latin typeface="Helvetica" charset="0"/>
                  <a:ea typeface="Helvetica" charset="0"/>
                  <a:cs typeface="Helvetica" charset="0"/>
                </a:rPr>
                <a:t> &lt; .05</a:t>
              </a:r>
            </a:p>
          </p:txBody>
        </p:sp>
        <p:sp>
          <p:nvSpPr>
            <p:cNvPr id="28" name="Freeform 27"/>
            <p:cNvSpPr/>
            <p:nvPr/>
          </p:nvSpPr>
          <p:spPr>
            <a:xfrm>
              <a:off x="9962737" y="1047571"/>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D83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p:cNvSpPr/>
            <p:nvPr/>
          </p:nvSpPr>
          <p:spPr>
            <a:xfrm rot="5400000">
              <a:off x="7779385" y="2056201"/>
              <a:ext cx="906199" cy="1313872"/>
            </a:xfrm>
            <a:prstGeom prst="arc">
              <a:avLst>
                <a:gd name="adj1" fmla="val 17777675"/>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p:cNvSpPr/>
            <p:nvPr/>
          </p:nvSpPr>
          <p:spPr>
            <a:xfrm>
              <a:off x="7970002" y="3050574"/>
              <a:ext cx="559098" cy="233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944320" y="3025016"/>
              <a:ext cx="620683"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.998</a:t>
              </a:r>
            </a:p>
          </p:txBody>
        </p:sp>
        <p:sp>
          <p:nvSpPr>
            <p:cNvPr id="94" name="TextBox 93"/>
            <p:cNvSpPr txBox="1"/>
            <p:nvPr/>
          </p:nvSpPr>
          <p:spPr>
            <a:xfrm>
              <a:off x="10183904" y="1130349"/>
              <a:ext cx="986167" cy="246221"/>
            </a:xfrm>
            <a:prstGeom prst="rect">
              <a:avLst/>
            </a:prstGeom>
            <a:noFill/>
          </p:spPr>
          <p:txBody>
            <a:bodyPr wrap="none" rtlCol="0">
              <a:spAutoFit/>
            </a:bodyPr>
            <a:lstStyle/>
            <a:p>
              <a:r>
                <a:rPr lang="en-US" sz="1000" dirty="0">
                  <a:latin typeface="Helvetica" charset="0"/>
                  <a:ea typeface="Helvetica" charset="0"/>
                  <a:cs typeface="Helvetica" charset="0"/>
                </a:rPr>
                <a:t>Not significant</a:t>
              </a:r>
            </a:p>
          </p:txBody>
        </p:sp>
        <p:sp>
          <p:nvSpPr>
            <p:cNvPr id="95" name="Freeform 94"/>
            <p:cNvSpPr/>
            <p:nvPr/>
          </p:nvSpPr>
          <p:spPr>
            <a:xfrm>
              <a:off x="9962737" y="1224966"/>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332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4</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grpSp>
        <p:nvGrpSpPr>
          <p:cNvPr id="7" name="그룹 6"/>
          <p:cNvGrpSpPr/>
          <p:nvPr/>
        </p:nvGrpSpPr>
        <p:grpSpPr>
          <a:xfrm>
            <a:off x="3083037" y="538326"/>
            <a:ext cx="6491745" cy="5682941"/>
            <a:chOff x="2295637" y="125576"/>
            <a:chExt cx="6491745" cy="5682941"/>
          </a:xfrm>
        </p:grpSpPr>
        <p:sp>
          <p:nvSpPr>
            <p:cNvPr id="147" name="Rectangle 146"/>
            <p:cNvSpPr/>
            <p:nvPr/>
          </p:nvSpPr>
          <p:spPr>
            <a:xfrm>
              <a:off x="2295637" y="125576"/>
              <a:ext cx="6462165" cy="5682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629" y="603435"/>
              <a:ext cx="2095659" cy="1971388"/>
            </a:xfrm>
            <a:prstGeom prst="rect">
              <a:avLst/>
            </a:prstGeom>
          </p:spPr>
        </p:pic>
        <p:sp>
          <p:nvSpPr>
            <p:cNvPr id="24" name="TextBox 23"/>
            <p:cNvSpPr txBox="1"/>
            <p:nvPr/>
          </p:nvSpPr>
          <p:spPr>
            <a:xfrm rot="16200000">
              <a:off x="1806851"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25" name="TextBox 24"/>
            <p:cNvSpPr txBox="1"/>
            <p:nvPr/>
          </p:nvSpPr>
          <p:spPr>
            <a:xfrm>
              <a:off x="3124747"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27" name="TextBox 26"/>
            <p:cNvSpPr txBox="1"/>
            <p:nvPr/>
          </p:nvSpPr>
          <p:spPr>
            <a:xfrm>
              <a:off x="2984112" y="357926"/>
              <a:ext cx="1906291" cy="276999"/>
            </a:xfrm>
            <a:prstGeom prst="rect">
              <a:avLst/>
            </a:prstGeom>
            <a:noFill/>
          </p:spPr>
          <p:txBody>
            <a:bodyPr wrap="none" rtlCol="0">
              <a:spAutoFit/>
            </a:bodyPr>
            <a:lstStyle/>
            <a:p>
              <a:r>
                <a:rPr lang="en-US" sz="1200" dirty="0">
                  <a:latin typeface="Helvetica" charset="0"/>
                  <a:ea typeface="Helvetica" charset="0"/>
                  <a:cs typeface="Helvetica" charset="0"/>
                </a:rPr>
                <a:t>SCR pain intensity model</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21" y="603435"/>
              <a:ext cx="2095659" cy="1971388"/>
            </a:xfrm>
            <a:prstGeom prst="rect">
              <a:avLst/>
            </a:prstGeom>
          </p:spPr>
        </p:pic>
        <p:sp>
          <p:nvSpPr>
            <p:cNvPr id="28" name="TextBox 27"/>
            <p:cNvSpPr txBox="1"/>
            <p:nvPr/>
          </p:nvSpPr>
          <p:spPr>
            <a:xfrm rot="16200000">
              <a:off x="4485654"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29" name="TextBox 28"/>
            <p:cNvSpPr txBox="1"/>
            <p:nvPr/>
          </p:nvSpPr>
          <p:spPr>
            <a:xfrm>
              <a:off x="5803550"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30" name="TextBox 29"/>
            <p:cNvSpPr txBox="1"/>
            <p:nvPr/>
          </p:nvSpPr>
          <p:spPr>
            <a:xfrm>
              <a:off x="5641021" y="357926"/>
              <a:ext cx="1915909" cy="276999"/>
            </a:xfrm>
            <a:prstGeom prst="rect">
              <a:avLst/>
            </a:prstGeom>
            <a:noFill/>
          </p:spPr>
          <p:txBody>
            <a:bodyPr wrap="none" rtlCol="0">
              <a:spAutoFit/>
            </a:bodyPr>
            <a:lstStyle/>
            <a:p>
              <a:r>
                <a:rPr lang="en-US" sz="1200" dirty="0">
                  <a:latin typeface="Helvetica" charset="0"/>
                  <a:ea typeface="Helvetica" charset="0"/>
                  <a:cs typeface="Helvetica" charset="0"/>
                </a:rPr>
                <a:t>ECG pain intensity model</a:t>
              </a:r>
            </a:p>
          </p:txBody>
        </p:sp>
        <p:sp>
          <p:nvSpPr>
            <p:cNvPr id="33" name="TextBox 32"/>
            <p:cNvSpPr txBox="1"/>
            <p:nvPr/>
          </p:nvSpPr>
          <p:spPr>
            <a:xfrm>
              <a:off x="3864144"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0.82</a:t>
              </a:r>
            </a:p>
          </p:txBody>
        </p:sp>
        <p:sp>
          <p:nvSpPr>
            <p:cNvPr id="34" name="TextBox 33"/>
            <p:cNvSpPr txBox="1"/>
            <p:nvPr/>
          </p:nvSpPr>
          <p:spPr>
            <a:xfrm>
              <a:off x="6574328"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0.67</a:t>
              </a:r>
            </a:p>
          </p:txBody>
        </p:sp>
        <p:pic>
          <p:nvPicPr>
            <p:cNvPr id="60" name="그림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2988" y="3384076"/>
              <a:ext cx="2097160" cy="1972800"/>
            </a:xfrm>
            <a:prstGeom prst="rect">
              <a:avLst/>
            </a:prstGeom>
          </p:spPr>
        </p:pic>
        <p:sp>
          <p:nvSpPr>
            <p:cNvPr id="61" name="TextBox 23"/>
            <p:cNvSpPr txBox="1"/>
            <p:nvPr/>
          </p:nvSpPr>
          <p:spPr>
            <a:xfrm rot="16200000">
              <a:off x="1704438"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62" name="TextBox 24"/>
            <p:cNvSpPr txBox="1"/>
            <p:nvPr/>
          </p:nvSpPr>
          <p:spPr>
            <a:xfrm>
              <a:off x="2874996"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pain unpleasantness</a:t>
              </a:r>
            </a:p>
          </p:txBody>
        </p:sp>
        <p:sp>
          <p:nvSpPr>
            <p:cNvPr id="63" name="TextBox 26"/>
            <p:cNvSpPr txBox="1"/>
            <p:nvPr/>
          </p:nvSpPr>
          <p:spPr>
            <a:xfrm>
              <a:off x="2837102" y="3107745"/>
              <a:ext cx="2084225" cy="276999"/>
            </a:xfrm>
            <a:prstGeom prst="rect">
              <a:avLst/>
            </a:prstGeom>
            <a:noFill/>
          </p:spPr>
          <p:txBody>
            <a:bodyPr wrap="none" rtlCol="0">
              <a:spAutoFit/>
            </a:bodyPr>
            <a:lstStyle/>
            <a:p>
              <a:r>
                <a:rPr lang="en-US" sz="1200" dirty="0">
                  <a:latin typeface="Helvetica" charset="0"/>
                  <a:ea typeface="Helvetica" charset="0"/>
                  <a:cs typeface="Helvetica" charset="0"/>
                </a:rPr>
                <a:t>SCR unpleasantness model</a:t>
              </a:r>
            </a:p>
          </p:txBody>
        </p:sp>
        <p:sp>
          <p:nvSpPr>
            <p:cNvPr id="64" name="TextBox 32"/>
            <p:cNvSpPr txBox="1"/>
            <p:nvPr/>
          </p:nvSpPr>
          <p:spPr>
            <a:xfrm>
              <a:off x="386097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0.73</a:t>
              </a:r>
            </a:p>
          </p:txBody>
        </p:sp>
        <p:pic>
          <p:nvPicPr>
            <p:cNvPr id="55" name="그림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5925" y="3379296"/>
              <a:ext cx="2097160" cy="1972800"/>
            </a:xfrm>
            <a:prstGeom prst="rect">
              <a:avLst/>
            </a:prstGeom>
          </p:spPr>
        </p:pic>
        <p:sp>
          <p:nvSpPr>
            <p:cNvPr id="56" name="TextBox 27"/>
            <p:cNvSpPr txBox="1"/>
            <p:nvPr/>
          </p:nvSpPr>
          <p:spPr>
            <a:xfrm rot="16200000">
              <a:off x="4383242"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57" name="TextBox 28"/>
            <p:cNvSpPr txBox="1"/>
            <p:nvPr/>
          </p:nvSpPr>
          <p:spPr>
            <a:xfrm>
              <a:off x="5574347"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a:t>
              </a:r>
              <a:r>
                <a:rPr lang="en-US" sz="1200">
                  <a:latin typeface="Helvetica" charset="0"/>
                  <a:ea typeface="Helvetica" charset="0"/>
                  <a:cs typeface="Helvetica" charset="0"/>
                </a:rPr>
                <a:t>pain </a:t>
              </a:r>
              <a:r>
                <a:rPr lang="en-US" altLang="ko-KR" sz="1200">
                  <a:latin typeface="Helvetica" charset="0"/>
                  <a:ea typeface="Helvetica" charset="0"/>
                  <a:cs typeface="Helvetica" charset="0"/>
                </a:rPr>
                <a:t>unpleasantness</a:t>
              </a:r>
              <a:endParaRPr lang="en-US" sz="1200" dirty="0">
                <a:latin typeface="Helvetica" charset="0"/>
                <a:ea typeface="Helvetica" charset="0"/>
                <a:cs typeface="Helvetica" charset="0"/>
              </a:endParaRPr>
            </a:p>
          </p:txBody>
        </p:sp>
        <p:sp>
          <p:nvSpPr>
            <p:cNvPr id="58" name="TextBox 29"/>
            <p:cNvSpPr txBox="1"/>
            <p:nvPr/>
          </p:nvSpPr>
          <p:spPr>
            <a:xfrm>
              <a:off x="5555654" y="3107744"/>
              <a:ext cx="2093843" cy="276999"/>
            </a:xfrm>
            <a:prstGeom prst="rect">
              <a:avLst/>
            </a:prstGeom>
            <a:noFill/>
          </p:spPr>
          <p:txBody>
            <a:bodyPr wrap="none" rtlCol="0">
              <a:spAutoFit/>
            </a:bodyPr>
            <a:lstStyle/>
            <a:p>
              <a:r>
                <a:rPr lang="en-US" sz="1200" dirty="0">
                  <a:latin typeface="Helvetica" charset="0"/>
                  <a:ea typeface="Helvetica" charset="0"/>
                  <a:cs typeface="Helvetica" charset="0"/>
                </a:rPr>
                <a:t>ECG unpleasantness model</a:t>
              </a:r>
            </a:p>
          </p:txBody>
        </p:sp>
        <p:sp>
          <p:nvSpPr>
            <p:cNvPr id="59" name="TextBox 33"/>
            <p:cNvSpPr txBox="1"/>
            <p:nvPr/>
          </p:nvSpPr>
          <p:spPr>
            <a:xfrm>
              <a:off x="656088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0.65</a:t>
              </a:r>
            </a:p>
          </p:txBody>
        </p:sp>
        <p:grpSp>
          <p:nvGrpSpPr>
            <p:cNvPr id="6" name="그룹 5"/>
            <p:cNvGrpSpPr/>
            <p:nvPr/>
          </p:nvGrpSpPr>
          <p:grpSpPr>
            <a:xfrm>
              <a:off x="7818775" y="714484"/>
              <a:ext cx="968607" cy="1622977"/>
              <a:chOff x="7766460" y="814376"/>
              <a:chExt cx="968607" cy="1622977"/>
            </a:xfrm>
          </p:grpSpPr>
          <p:sp>
            <p:nvSpPr>
              <p:cNvPr id="51" name="Rectangle 34"/>
              <p:cNvSpPr/>
              <p:nvPr/>
            </p:nvSpPr>
            <p:spPr>
              <a:xfrm rot="5400000">
                <a:off x="7923271" y="1424031"/>
                <a:ext cx="738449" cy="86039"/>
              </a:xfrm>
              <a:prstGeom prst="rect">
                <a:avLst/>
              </a:prstGeom>
              <a:gradFill flip="none" rotWithShape="1">
                <a:gsLst>
                  <a:gs pos="51000">
                    <a:srgbClr val="FB8D3C"/>
                  </a:gs>
                  <a:gs pos="68000">
                    <a:srgbClr val="FDB24C"/>
                  </a:gs>
                  <a:gs pos="35000">
                    <a:srgbClr val="FA4D2A"/>
                  </a:gs>
                  <a:gs pos="18000">
                    <a:srgbClr val="E4201C"/>
                  </a:gs>
                  <a:gs pos="0">
                    <a:srgbClr val="BD1A25"/>
                  </a:gs>
                  <a:gs pos="85000">
                    <a:srgbClr val="FFD976"/>
                  </a:gs>
                  <a:gs pos="100000">
                    <a:srgbClr val="FFEDA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52" name="TextBox 36"/>
              <p:cNvSpPr txBox="1"/>
              <p:nvPr/>
            </p:nvSpPr>
            <p:spPr>
              <a:xfrm rot="16200000">
                <a:off x="7422684" y="1256484"/>
                <a:ext cx="1284326" cy="400110"/>
              </a:xfrm>
              <a:prstGeom prst="rect">
                <a:avLst/>
              </a:prstGeom>
              <a:noFill/>
            </p:spPr>
            <p:txBody>
              <a:bodyPr wrap="none" rtlCol="0">
                <a:spAutoFit/>
              </a:bodyPr>
              <a:lstStyle/>
              <a:p>
                <a:pPr algn="ctr"/>
                <a:r>
                  <a:rPr lang="en-US" sz="1000" dirty="0">
                    <a:latin typeface="Helvetica" charset="0"/>
                    <a:ea typeface="Helvetica" charset="0"/>
                    <a:cs typeface="Helvetica" charset="0"/>
                  </a:rPr>
                  <a:t>Prediction-outcome</a:t>
                </a:r>
              </a:p>
              <a:p>
                <a:pPr algn="ctr"/>
                <a:r>
                  <a:rPr lang="en-US" sz="1000" dirty="0">
                    <a:latin typeface="Helvetica" charset="0"/>
                    <a:ea typeface="Helvetica" charset="0"/>
                    <a:cs typeface="Helvetica" charset="0"/>
                  </a:rPr>
                  <a:t>correlation</a:t>
                </a:r>
              </a:p>
            </p:txBody>
          </p:sp>
          <p:sp>
            <p:nvSpPr>
              <p:cNvPr id="53" name="TextBox 37"/>
              <p:cNvSpPr txBox="1"/>
              <p:nvPr/>
            </p:nvSpPr>
            <p:spPr>
              <a:xfrm>
                <a:off x="8283699" y="1013349"/>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1</a:t>
                </a:r>
              </a:p>
            </p:txBody>
          </p:sp>
          <p:sp>
            <p:nvSpPr>
              <p:cNvPr id="54" name="TextBox 38"/>
              <p:cNvSpPr txBox="1"/>
              <p:nvPr/>
            </p:nvSpPr>
            <p:spPr>
              <a:xfrm>
                <a:off x="8283699" y="1660873"/>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0</a:t>
                </a:r>
              </a:p>
            </p:txBody>
          </p:sp>
          <p:sp>
            <p:nvSpPr>
              <p:cNvPr id="49" name="TextBox 9"/>
              <p:cNvSpPr txBox="1"/>
              <p:nvPr/>
            </p:nvSpPr>
            <p:spPr>
              <a:xfrm rot="19289183">
                <a:off x="7766460" y="2041742"/>
                <a:ext cx="412693" cy="338554"/>
              </a:xfrm>
              <a:prstGeom prst="rect">
                <a:avLst/>
              </a:prstGeom>
              <a:noFill/>
            </p:spPr>
            <p:txBody>
              <a:bodyPr wrap="none" rtlCol="0">
                <a:spAutoFit/>
              </a:bodyPr>
              <a:lstStyle/>
              <a:p>
                <a:r>
                  <a:rPr lang="en-US" sz="1600" dirty="0">
                    <a:solidFill>
                      <a:schemeClr val="tx1">
                        <a:lumMod val="65000"/>
                        <a:lumOff val="35000"/>
                      </a:schemeClr>
                    </a:solidFill>
                    <a:latin typeface="Helvetica"/>
                    <a:cs typeface="Helvetica"/>
                  </a:rPr>
                  <a:t>....</a:t>
                </a:r>
              </a:p>
            </p:txBody>
          </p:sp>
          <p:sp>
            <p:nvSpPr>
              <p:cNvPr id="50" name="TextBox 80"/>
              <p:cNvSpPr txBox="1"/>
              <p:nvPr/>
            </p:nvSpPr>
            <p:spPr>
              <a:xfrm>
                <a:off x="7984802" y="2191132"/>
                <a:ext cx="694308" cy="246221"/>
              </a:xfrm>
              <a:prstGeom prst="rect">
                <a:avLst/>
              </a:prstGeom>
              <a:noFill/>
            </p:spPr>
            <p:txBody>
              <a:bodyPr wrap="none" rtlCol="0">
                <a:spAutoFit/>
              </a:bodyPr>
              <a:lstStyle/>
              <a:p>
                <a:r>
                  <a:rPr lang="en-US" sz="1000" dirty="0">
                    <a:latin typeface="Helvetica" charset="0"/>
                    <a:ea typeface="Helvetica" charset="0"/>
                    <a:cs typeface="Helvetica" charset="0"/>
                  </a:rPr>
                  <a:t>x = y line</a:t>
                </a:r>
              </a:p>
            </p:txBody>
          </p:sp>
          <p:sp>
            <p:nvSpPr>
              <p:cNvPr id="46" name="Rectangle 34"/>
              <p:cNvSpPr/>
              <p:nvPr/>
            </p:nvSpPr>
            <p:spPr>
              <a:xfrm rot="5400000">
                <a:off x="8244406" y="1945486"/>
                <a:ext cx="92618" cy="89598"/>
              </a:xfrm>
              <a:prstGeom prst="rect">
                <a:avLst/>
              </a:prstGeom>
              <a:solidFill>
                <a:srgbClr val="328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47" name="TextBox 38"/>
              <p:cNvSpPr txBox="1"/>
              <p:nvPr/>
            </p:nvSpPr>
            <p:spPr>
              <a:xfrm>
                <a:off x="8290715" y="1867265"/>
                <a:ext cx="444352" cy="246221"/>
              </a:xfrm>
              <a:prstGeom prst="rect">
                <a:avLst/>
              </a:prstGeom>
              <a:noFill/>
            </p:spPr>
            <p:txBody>
              <a:bodyPr wrap="none" rtlCol="0">
                <a:spAutoFit/>
              </a:bodyPr>
              <a:lstStyle/>
              <a:p>
                <a:r>
                  <a:rPr lang="en-US" sz="1000" i="1">
                    <a:latin typeface="Helvetica" charset="0"/>
                    <a:ea typeface="Helvetica" charset="0"/>
                    <a:cs typeface="Helvetica" charset="0"/>
                  </a:rPr>
                  <a:t>r</a:t>
                </a:r>
                <a:r>
                  <a:rPr lang="en-US" sz="1000">
                    <a:latin typeface="Helvetica" charset="0"/>
                    <a:ea typeface="Helvetica" charset="0"/>
                    <a:cs typeface="Helvetica" charset="0"/>
                  </a:rPr>
                  <a:t> &lt; 0</a:t>
                </a:r>
                <a:endParaRPr lang="en-US" sz="1000" dirty="0">
                  <a:latin typeface="Helvetica" charset="0"/>
                  <a:ea typeface="Helvetica" charset="0"/>
                  <a:cs typeface="Helvetica" charset="0"/>
                </a:endParaRPr>
              </a:p>
            </p:txBody>
          </p:sp>
        </p:grpSp>
        <p:sp>
          <p:nvSpPr>
            <p:cNvPr id="65" name="TextBox 5"/>
            <p:cNvSpPr txBox="1"/>
            <p:nvPr/>
          </p:nvSpPr>
          <p:spPr>
            <a:xfrm>
              <a:off x="2409438" y="258963"/>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sp>
          <p:nvSpPr>
            <p:cNvPr id="66" name="TextBox 5"/>
            <p:cNvSpPr txBox="1"/>
            <p:nvPr/>
          </p:nvSpPr>
          <p:spPr>
            <a:xfrm>
              <a:off x="5163530" y="267513"/>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b</a:t>
              </a:r>
            </a:p>
          </p:txBody>
        </p:sp>
        <p:sp>
          <p:nvSpPr>
            <p:cNvPr id="67" name="TextBox 5"/>
            <p:cNvSpPr txBox="1"/>
            <p:nvPr/>
          </p:nvSpPr>
          <p:spPr>
            <a:xfrm>
              <a:off x="2407067" y="2915185"/>
              <a:ext cx="312907" cy="369332"/>
            </a:xfrm>
            <a:prstGeom prst="rect">
              <a:avLst/>
            </a:prstGeom>
            <a:noFill/>
          </p:spPr>
          <p:txBody>
            <a:bodyPr wrap="none" rtlCol="0">
              <a:spAutoFit/>
            </a:bodyPr>
            <a:lstStyle/>
            <a:p>
              <a:pPr algn="ctr"/>
              <a:r>
                <a:rPr lang="en-US" b="1" dirty="0">
                  <a:latin typeface="Helvetica" charset="0"/>
                  <a:ea typeface="Helvetica" charset="0"/>
                  <a:cs typeface="Helvetica" charset="0"/>
                </a:rPr>
                <a:t>c</a:t>
              </a:r>
            </a:p>
          </p:txBody>
        </p:sp>
        <p:sp>
          <p:nvSpPr>
            <p:cNvPr id="68" name="TextBox 5"/>
            <p:cNvSpPr txBox="1"/>
            <p:nvPr/>
          </p:nvSpPr>
          <p:spPr>
            <a:xfrm>
              <a:off x="5161160" y="2923735"/>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d</a:t>
              </a:r>
            </a:p>
          </p:txBody>
        </p:sp>
      </p:grpSp>
    </p:spTree>
    <p:extLst>
      <p:ext uri="{BB962C8B-B14F-4D97-AF65-F5344CB8AC3E}">
        <p14:creationId xmlns:p14="http://schemas.microsoft.com/office/powerpoint/2010/main" val="758194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5</a:t>
            </a:r>
          </a:p>
        </p:txBody>
      </p:sp>
      <p:grpSp>
        <p:nvGrpSpPr>
          <p:cNvPr id="14" name="그룹 13">
            <a:extLst>
              <a:ext uri="{FF2B5EF4-FFF2-40B4-BE49-F238E27FC236}">
                <a16:creationId xmlns:a16="http://schemas.microsoft.com/office/drawing/2014/main" id="{E4A169AB-BA00-6444-A029-3F22E4807841}"/>
              </a:ext>
            </a:extLst>
          </p:cNvPr>
          <p:cNvGrpSpPr/>
          <p:nvPr/>
        </p:nvGrpSpPr>
        <p:grpSpPr>
          <a:xfrm>
            <a:off x="1208598" y="739471"/>
            <a:ext cx="10106108" cy="5152446"/>
            <a:chOff x="1208598" y="739471"/>
            <a:chExt cx="10106108" cy="5152446"/>
          </a:xfrm>
        </p:grpSpPr>
        <p:sp>
          <p:nvSpPr>
            <p:cNvPr id="4" name="직사각형 3"/>
            <p:cNvSpPr/>
            <p:nvPr/>
          </p:nvSpPr>
          <p:spPr>
            <a:xfrm>
              <a:off x="1208598" y="739471"/>
              <a:ext cx="10106108" cy="5152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62" name="그룹 61"/>
            <p:cNvGrpSpPr/>
            <p:nvPr/>
          </p:nvGrpSpPr>
          <p:grpSpPr>
            <a:xfrm>
              <a:off x="1324993" y="815131"/>
              <a:ext cx="3593573" cy="2503135"/>
              <a:chOff x="1324993" y="815131"/>
              <a:chExt cx="3593573" cy="2503135"/>
            </a:xfrm>
          </p:grpSpPr>
          <p:pic>
            <p:nvPicPr>
              <p:cNvPr id="33" name="그림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233" y="1273422"/>
                <a:ext cx="3353333" cy="1810800"/>
              </a:xfrm>
              <a:prstGeom prst="rect">
                <a:avLst/>
              </a:prstGeom>
            </p:spPr>
          </p:pic>
          <p:sp>
            <p:nvSpPr>
              <p:cNvPr id="10" name="TextBox 9"/>
              <p:cNvSpPr txBox="1"/>
              <p:nvPr/>
            </p:nvSpPr>
            <p:spPr>
              <a:xfrm>
                <a:off x="1481622" y="2950442"/>
                <a:ext cx="627095" cy="230832"/>
              </a:xfrm>
              <a:prstGeom prst="rect">
                <a:avLst/>
              </a:prstGeom>
              <a:noFill/>
            </p:spPr>
            <p:txBody>
              <a:bodyPr wrap="none" rtlCol="0">
                <a:spAutoFit/>
              </a:bodyPr>
              <a:lstStyle/>
              <a:p>
                <a:pPr algn="ctr"/>
                <a:r>
                  <a:rPr lang="en-US" sz="900" dirty="0">
                    <a:solidFill>
                      <a:schemeClr val="tx1">
                        <a:lumMod val="75000"/>
                        <a:lumOff val="25000"/>
                      </a:schemeClr>
                    </a:solidFill>
                    <a:latin typeface="Helvetica" charset="0"/>
                    <a:ea typeface="Helvetica" charset="0"/>
                    <a:cs typeface="Helvetica" charset="0"/>
                  </a:rPr>
                  <a:t>Baseline</a:t>
                </a:r>
                <a:endParaRPr lang="en-US" sz="1000" dirty="0">
                  <a:solidFill>
                    <a:schemeClr val="tx1">
                      <a:lumMod val="75000"/>
                      <a:lumOff val="25000"/>
                    </a:schemeClr>
                  </a:solidFill>
                  <a:latin typeface="Helvetica" charset="0"/>
                  <a:ea typeface="Helvetica" charset="0"/>
                  <a:cs typeface="Helvetica" charset="0"/>
                </a:endParaRPr>
              </a:p>
            </p:txBody>
          </p:sp>
          <p:cxnSp>
            <p:nvCxnSpPr>
              <p:cNvPr id="11" name="Straight Arrow Connector 10"/>
              <p:cNvCxnSpPr/>
              <p:nvPr/>
            </p:nvCxnSpPr>
            <p:spPr>
              <a:xfrm flipH="1">
                <a:off x="1956864" y="2839389"/>
                <a:ext cx="143703" cy="167708"/>
              </a:xfrm>
              <a:prstGeom prst="straightConnector1">
                <a:avLst/>
              </a:prstGeom>
              <a:ln w="9525">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16200000">
                <a:off x="771250" y="1971414"/>
                <a:ext cx="1443024" cy="261610"/>
              </a:xfrm>
              <a:prstGeom prst="rect">
                <a:avLst/>
              </a:prstGeom>
              <a:noFill/>
            </p:spPr>
            <p:txBody>
              <a:bodyPr wrap="none" rtlCol="0">
                <a:spAutoFit/>
              </a:bodyPr>
              <a:lstStyle/>
              <a:p>
                <a:pPr algn="ctr"/>
                <a:r>
                  <a:rPr lang="en-US" sz="1100" dirty="0">
                    <a:latin typeface="Helvetica" charset="0"/>
                    <a:ea typeface="Helvetica" charset="0"/>
                    <a:cs typeface="Helvetica" charset="0"/>
                  </a:rPr>
                  <a:t>SCR amplitude (µS)</a:t>
                </a:r>
              </a:p>
            </p:txBody>
          </p:sp>
          <p:sp>
            <p:nvSpPr>
              <p:cNvPr id="8" name="TextBox 7"/>
              <p:cNvSpPr txBox="1"/>
              <p:nvPr/>
            </p:nvSpPr>
            <p:spPr>
              <a:xfrm>
                <a:off x="2564580" y="3056656"/>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grpSp>
            <p:nvGrpSpPr>
              <p:cNvPr id="25" name="그룹 24"/>
              <p:cNvGrpSpPr/>
              <p:nvPr/>
            </p:nvGrpSpPr>
            <p:grpSpPr>
              <a:xfrm>
                <a:off x="2010876" y="2543740"/>
                <a:ext cx="1605981" cy="278958"/>
                <a:chOff x="1969910" y="2543740"/>
                <a:chExt cx="1605981" cy="278958"/>
              </a:xfrm>
            </p:grpSpPr>
            <p:sp>
              <p:nvSpPr>
                <p:cNvPr id="5" name="Rectangle 4"/>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7" name="Rectangle 6"/>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9" name="TextBox 8"/>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757" y="1580606"/>
                <a:ext cx="0" cy="0"/>
              </a:xfrm>
              <a:prstGeom prst="rect">
                <a:avLst/>
              </a:prstGeom>
            </p:spPr>
          </p:pic>
          <p:sp>
            <p:nvSpPr>
              <p:cNvPr id="31" name="TextBox 30"/>
              <p:cNvSpPr txBox="1"/>
              <p:nvPr/>
            </p:nvSpPr>
            <p:spPr>
              <a:xfrm>
                <a:off x="1852367" y="915667"/>
                <a:ext cx="2802370"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Participants experiencing pain (pain receiver)</a:t>
                </a:r>
              </a:p>
            </p:txBody>
          </p:sp>
          <p:sp>
            <p:nvSpPr>
              <p:cNvPr id="92" name="TextBox 91"/>
              <p:cNvSpPr txBox="1"/>
              <p:nvPr/>
            </p:nvSpPr>
            <p:spPr>
              <a:xfrm>
                <a:off x="1324993" y="815131"/>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grpSp>
        <p:grpSp>
          <p:nvGrpSpPr>
            <p:cNvPr id="3" name="그룹 2"/>
            <p:cNvGrpSpPr/>
            <p:nvPr/>
          </p:nvGrpSpPr>
          <p:grpSpPr>
            <a:xfrm>
              <a:off x="1283116" y="3314469"/>
              <a:ext cx="4058600" cy="2493750"/>
              <a:chOff x="4528167" y="3287253"/>
              <a:chExt cx="4058600" cy="2493750"/>
            </a:xfrm>
          </p:grpSpPr>
          <p:sp>
            <p:nvSpPr>
              <p:cNvPr id="95" name="TextBox 94"/>
              <p:cNvSpPr txBox="1"/>
              <p:nvPr/>
            </p:nvSpPr>
            <p:spPr>
              <a:xfrm>
                <a:off x="4528167" y="3287253"/>
                <a:ext cx="325731" cy="369332"/>
              </a:xfrm>
              <a:prstGeom prst="rect">
                <a:avLst/>
              </a:prstGeom>
              <a:noFill/>
            </p:spPr>
            <p:txBody>
              <a:bodyPr wrap="none" rtlCol="0">
                <a:spAutoFit/>
              </a:bodyPr>
              <a:lstStyle/>
              <a:p>
                <a:pPr algn="ctr"/>
                <a:r>
                  <a:rPr lang="en-US" b="1" dirty="0">
                    <a:latin typeface="Helvetica" charset="0"/>
                    <a:ea typeface="Helvetica" charset="0"/>
                    <a:cs typeface="Helvetica" charset="0"/>
                  </a:rPr>
                  <a:t>d</a:t>
                </a:r>
              </a:p>
            </p:txBody>
          </p:sp>
          <p:pic>
            <p:nvPicPr>
              <p:cNvPr id="42" name="그림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70" y="3581386"/>
                <a:ext cx="3871897" cy="1939117"/>
              </a:xfrm>
              <a:prstGeom prst="rect">
                <a:avLst/>
              </a:prstGeom>
            </p:spPr>
          </p:pic>
          <p:sp>
            <p:nvSpPr>
              <p:cNvPr id="49" name="TextBox 48"/>
              <p:cNvSpPr txBox="1"/>
              <p:nvPr/>
            </p:nvSpPr>
            <p:spPr>
              <a:xfrm rot="16200000">
                <a:off x="4013508" y="4371310"/>
                <a:ext cx="1579278" cy="261610"/>
              </a:xfrm>
              <a:prstGeom prst="rect">
                <a:avLst/>
              </a:prstGeom>
              <a:noFill/>
            </p:spPr>
            <p:txBody>
              <a:bodyPr wrap="none" rtlCol="0">
                <a:spAutoFit/>
              </a:bodyPr>
              <a:lstStyle/>
              <a:p>
                <a:pPr algn="ctr"/>
                <a:r>
                  <a:rPr lang="en-US" sz="1100" dirty="0">
                    <a:latin typeface="Helvetica" charset="0"/>
                    <a:ea typeface="Helvetica" charset="0"/>
                    <a:cs typeface="Helvetica" charset="0"/>
                  </a:rPr>
                  <a:t>SCR marker response</a:t>
                </a:r>
              </a:p>
            </p:txBody>
          </p:sp>
          <p:sp>
            <p:nvSpPr>
              <p:cNvPr id="51" name="TextBox 50"/>
              <p:cNvSpPr txBox="1"/>
              <p:nvPr/>
            </p:nvSpPr>
            <p:spPr>
              <a:xfrm>
                <a:off x="5498800" y="3471919"/>
                <a:ext cx="930063"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Pain receiver</a:t>
                </a:r>
              </a:p>
            </p:txBody>
          </p:sp>
          <p:sp>
            <p:nvSpPr>
              <p:cNvPr id="52" name="TextBox 51"/>
              <p:cNvSpPr txBox="1"/>
              <p:nvPr/>
            </p:nvSpPr>
            <p:spPr>
              <a:xfrm>
                <a:off x="6084420" y="5519393"/>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sp>
            <p:nvSpPr>
              <p:cNvPr id="63" name="TextBox 62"/>
              <p:cNvSpPr txBox="1"/>
              <p:nvPr/>
            </p:nvSpPr>
            <p:spPr>
              <a:xfrm>
                <a:off x="6977109" y="3471919"/>
                <a:ext cx="971741"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Pain observer</a:t>
                </a:r>
              </a:p>
            </p:txBody>
          </p:sp>
          <p:grpSp>
            <p:nvGrpSpPr>
              <p:cNvPr id="58" name="그룹 57"/>
              <p:cNvGrpSpPr/>
              <p:nvPr/>
            </p:nvGrpSpPr>
            <p:grpSpPr>
              <a:xfrm>
                <a:off x="5549255" y="3836427"/>
                <a:ext cx="818328" cy="374730"/>
                <a:chOff x="5837730" y="4032787"/>
                <a:chExt cx="818328" cy="374730"/>
              </a:xfrm>
            </p:grpSpPr>
            <p:sp>
              <p:nvSpPr>
                <p:cNvPr id="124" name="TextBox 28"/>
                <p:cNvSpPr txBox="1">
                  <a:spLocks noChangeAspect="1"/>
                </p:cNvSpPr>
                <p:nvPr/>
              </p:nvSpPr>
              <p:spPr>
                <a:xfrm>
                  <a:off x="5837730" y="4168717"/>
                  <a:ext cx="330340"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25" name="직선 연결선[R] 124"/>
                <p:cNvCxnSpPr>
                  <a:cxnSpLocks noChangeAspect="1"/>
                </p:cNvCxnSpPr>
                <p:nvPr/>
              </p:nvCxnSpPr>
              <p:spPr>
                <a:xfrm>
                  <a:off x="5866973" y="4311601"/>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7" name="TextBox 28"/>
                <p:cNvSpPr txBox="1">
                  <a:spLocks noChangeAspect="1"/>
                </p:cNvSpPr>
                <p:nvPr/>
              </p:nvSpPr>
              <p:spPr>
                <a:xfrm>
                  <a:off x="6336739" y="4167589"/>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cxnSp>
              <p:nvCxnSpPr>
                <p:cNvPr id="128" name="직선 연결선[R] 127"/>
                <p:cNvCxnSpPr>
                  <a:cxnSpLocks noChangeAspect="1"/>
                </p:cNvCxnSpPr>
                <p:nvPr/>
              </p:nvCxnSpPr>
              <p:spPr>
                <a:xfrm>
                  <a:off x="6366821" y="4310472"/>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0" name="TextBox 28"/>
                <p:cNvSpPr txBox="1">
                  <a:spLocks noChangeAspect="1"/>
                </p:cNvSpPr>
                <p:nvPr/>
              </p:nvSpPr>
              <p:spPr>
                <a:xfrm>
                  <a:off x="6079396" y="4032787"/>
                  <a:ext cx="330341"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31" name="직선 연결선[R] 130"/>
                <p:cNvCxnSpPr>
                  <a:cxnSpLocks noChangeAspect="1"/>
                </p:cNvCxnSpPr>
                <p:nvPr/>
              </p:nvCxnSpPr>
              <p:spPr>
                <a:xfrm>
                  <a:off x="5863606" y="4175670"/>
                  <a:ext cx="76347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7063531" y="4304644"/>
                <a:ext cx="783437" cy="309418"/>
                <a:chOff x="7063531" y="4304644"/>
                <a:chExt cx="783437" cy="309418"/>
              </a:xfrm>
            </p:grpSpPr>
            <p:sp>
              <p:nvSpPr>
                <p:cNvPr id="133" name="TextBox 28"/>
                <p:cNvSpPr txBox="1"/>
                <p:nvPr/>
              </p:nvSpPr>
              <p:spPr>
                <a:xfrm>
                  <a:off x="7063531"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cxnSp>
              <p:nvCxnSpPr>
                <p:cNvPr id="134" name="직선 연결선[R] 133"/>
                <p:cNvCxnSpPr/>
                <p:nvPr/>
              </p:nvCxnSpPr>
              <p:spPr>
                <a:xfrm>
                  <a:off x="7082919" y="4574155"/>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37" name="직선 연결선[R] 136"/>
                <p:cNvCxnSpPr/>
                <p:nvPr/>
              </p:nvCxnSpPr>
              <p:spPr>
                <a:xfrm>
                  <a:off x="7584377" y="4573064"/>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39" name="TextBox 28"/>
                <p:cNvSpPr txBox="1"/>
                <p:nvPr/>
              </p:nvSpPr>
              <p:spPr>
                <a:xfrm>
                  <a:off x="7307088" y="4304644"/>
                  <a:ext cx="319319"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40" name="직선 연결선[R] 139"/>
                <p:cNvCxnSpPr/>
                <p:nvPr/>
              </p:nvCxnSpPr>
              <p:spPr>
                <a:xfrm>
                  <a:off x="7079664" y="4442760"/>
                  <a:ext cx="756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41" name="TextBox 28"/>
                <p:cNvSpPr txBox="1"/>
                <p:nvPr/>
              </p:nvSpPr>
              <p:spPr>
                <a:xfrm>
                  <a:off x="7567724"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grpSp>
        </p:grpSp>
        <p:grpSp>
          <p:nvGrpSpPr>
            <p:cNvPr id="64" name="그룹 63"/>
            <p:cNvGrpSpPr/>
            <p:nvPr/>
          </p:nvGrpSpPr>
          <p:grpSpPr>
            <a:xfrm>
              <a:off x="4703482" y="825262"/>
              <a:ext cx="3693340" cy="2504979"/>
              <a:chOff x="4911713" y="825262"/>
              <a:chExt cx="3693340" cy="2504979"/>
            </a:xfrm>
          </p:grpSpPr>
          <p:pic>
            <p:nvPicPr>
              <p:cNvPr id="143" name="그림 142"/>
              <p:cNvPicPr>
                <a:picLocks noChangeAspect="1"/>
              </p:cNvPicPr>
              <p:nvPr/>
            </p:nvPicPr>
            <p:blipFill>
              <a:blip r:embed="rId5"/>
              <a:stretch>
                <a:fillRect/>
              </a:stretch>
            </p:blipFill>
            <p:spPr>
              <a:xfrm>
                <a:off x="5251722" y="1280100"/>
                <a:ext cx="3353331" cy="1810798"/>
              </a:xfrm>
              <a:prstGeom prst="rect">
                <a:avLst/>
              </a:prstGeom>
            </p:spPr>
          </p:pic>
          <p:sp>
            <p:nvSpPr>
              <p:cNvPr id="18" name="TextBox 17"/>
              <p:cNvSpPr txBox="1"/>
              <p:nvPr/>
            </p:nvSpPr>
            <p:spPr>
              <a:xfrm rot="16200000">
                <a:off x="4478489" y="1983389"/>
                <a:ext cx="1443024" cy="261610"/>
              </a:xfrm>
              <a:prstGeom prst="rect">
                <a:avLst/>
              </a:prstGeom>
              <a:noFill/>
            </p:spPr>
            <p:txBody>
              <a:bodyPr wrap="none" rtlCol="0">
                <a:spAutoFit/>
              </a:bodyPr>
              <a:lstStyle/>
              <a:p>
                <a:pPr algn="ctr"/>
                <a:r>
                  <a:rPr lang="en-US" sz="1100" dirty="0">
                    <a:latin typeface="Helvetica" charset="0"/>
                    <a:ea typeface="Helvetica" charset="0"/>
                    <a:cs typeface="Helvetica" charset="0"/>
                  </a:rPr>
                  <a:t>SCR amplitude (µS)</a:t>
                </a:r>
              </a:p>
            </p:txBody>
          </p:sp>
          <p:sp>
            <p:nvSpPr>
              <p:cNvPr id="20" name="TextBox 19"/>
              <p:cNvSpPr txBox="1"/>
              <p:nvPr/>
            </p:nvSpPr>
            <p:spPr>
              <a:xfrm>
                <a:off x="6336039" y="3068631"/>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32" name="TextBox 31"/>
              <p:cNvSpPr txBox="1"/>
              <p:nvPr/>
            </p:nvSpPr>
            <p:spPr>
              <a:xfrm>
                <a:off x="5700139" y="914397"/>
                <a:ext cx="2489785"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Partners observing pain (pain observer)</a:t>
                </a:r>
              </a:p>
            </p:txBody>
          </p:sp>
          <p:sp>
            <p:nvSpPr>
              <p:cNvPr id="93" name="TextBox 92"/>
              <p:cNvSpPr txBox="1"/>
              <p:nvPr/>
            </p:nvSpPr>
            <p:spPr>
              <a:xfrm>
                <a:off x="4911713" y="825262"/>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b</a:t>
                </a:r>
              </a:p>
            </p:txBody>
          </p:sp>
          <p:grpSp>
            <p:nvGrpSpPr>
              <p:cNvPr id="115" name="그룹 114"/>
              <p:cNvGrpSpPr/>
              <p:nvPr/>
            </p:nvGrpSpPr>
            <p:grpSpPr>
              <a:xfrm>
                <a:off x="5700062" y="2551432"/>
                <a:ext cx="1605981" cy="278958"/>
                <a:chOff x="1969910" y="2543740"/>
                <a:chExt cx="1605981" cy="278958"/>
              </a:xfrm>
            </p:grpSpPr>
            <p:sp>
              <p:nvSpPr>
                <p:cNvPr id="117" name="Rectangle 4"/>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20" name="Rectangle 6"/>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35" name="TextBox 8"/>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grpSp>
        <p:grpSp>
          <p:nvGrpSpPr>
            <p:cNvPr id="54" name="그룹 53"/>
            <p:cNvGrpSpPr/>
            <p:nvPr/>
          </p:nvGrpSpPr>
          <p:grpSpPr>
            <a:xfrm>
              <a:off x="5073526" y="3314469"/>
              <a:ext cx="3211851" cy="2466230"/>
              <a:chOff x="1326448" y="3501278"/>
              <a:chExt cx="3211851" cy="2466230"/>
            </a:xfrm>
          </p:grpSpPr>
          <p:sp>
            <p:nvSpPr>
              <p:cNvPr id="94" name="TextBox 93"/>
              <p:cNvSpPr txBox="1"/>
              <p:nvPr/>
            </p:nvSpPr>
            <p:spPr>
              <a:xfrm>
                <a:off x="1326448" y="3501278"/>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e</a:t>
                </a:r>
              </a:p>
            </p:txBody>
          </p:sp>
          <p:grpSp>
            <p:nvGrpSpPr>
              <p:cNvPr id="50" name="그룹 49"/>
              <p:cNvGrpSpPr/>
              <p:nvPr/>
            </p:nvGrpSpPr>
            <p:grpSpPr>
              <a:xfrm>
                <a:off x="1496709" y="3657182"/>
                <a:ext cx="3041590" cy="2310326"/>
                <a:chOff x="1511339" y="3657182"/>
                <a:chExt cx="3041590" cy="2310326"/>
              </a:xfrm>
            </p:grpSpPr>
            <p:pic>
              <p:nvPicPr>
                <p:cNvPr id="48" name="그림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0497" y="3779810"/>
                  <a:ext cx="2301847" cy="1940399"/>
                </a:xfrm>
                <a:prstGeom prst="rect">
                  <a:avLst/>
                </a:prstGeom>
              </p:spPr>
            </p:pic>
            <p:sp>
              <p:nvSpPr>
                <p:cNvPr id="136" name="TextBox 73"/>
                <p:cNvSpPr txBox="1"/>
                <p:nvPr/>
              </p:nvSpPr>
              <p:spPr>
                <a:xfrm>
                  <a:off x="3797594" y="5177811"/>
                  <a:ext cx="453970" cy="230832"/>
                </a:xfrm>
                <a:prstGeom prst="rect">
                  <a:avLst/>
                </a:prstGeom>
                <a:noFill/>
              </p:spPr>
              <p:txBody>
                <a:bodyPr wrap="none" rtlCol="0">
                  <a:spAutoFit/>
                </a:bodyPr>
                <a:lstStyle/>
                <a:p>
                  <a:r>
                    <a:rPr lang="en-US" sz="900" dirty="0">
                      <a:latin typeface="Helvetica" charset="0"/>
                      <a:ea typeface="Helvetica" charset="0"/>
                      <a:cs typeface="Helvetica" charset="0"/>
                    </a:rPr>
                    <a:t>weak</a:t>
                  </a:r>
                </a:p>
              </p:txBody>
            </p:sp>
            <p:sp>
              <p:nvSpPr>
                <p:cNvPr id="138" name="TextBox 74"/>
                <p:cNvSpPr txBox="1"/>
                <p:nvPr/>
              </p:nvSpPr>
              <p:spPr>
                <a:xfrm>
                  <a:off x="3797594" y="4971799"/>
                  <a:ext cx="671979" cy="230832"/>
                </a:xfrm>
                <a:prstGeom prst="rect">
                  <a:avLst/>
                </a:prstGeom>
                <a:noFill/>
              </p:spPr>
              <p:txBody>
                <a:bodyPr wrap="none" rtlCol="0">
                  <a:spAutoFit/>
                </a:bodyPr>
                <a:lstStyle/>
                <a:p>
                  <a:r>
                    <a:rPr lang="en-US" sz="900" dirty="0">
                      <a:latin typeface="Helvetica" charset="0"/>
                      <a:ea typeface="Helvetica" charset="0"/>
                      <a:cs typeface="Helvetica" charset="0"/>
                    </a:rPr>
                    <a:t>moderate</a:t>
                  </a:r>
                </a:p>
              </p:txBody>
            </p:sp>
            <p:sp>
              <p:nvSpPr>
                <p:cNvPr id="142" name="TextBox 75"/>
                <p:cNvSpPr txBox="1"/>
                <p:nvPr/>
              </p:nvSpPr>
              <p:spPr>
                <a:xfrm>
                  <a:off x="3797594" y="4626369"/>
                  <a:ext cx="505267" cy="230832"/>
                </a:xfrm>
                <a:prstGeom prst="rect">
                  <a:avLst/>
                </a:prstGeom>
                <a:noFill/>
              </p:spPr>
              <p:txBody>
                <a:bodyPr wrap="none" rtlCol="0">
                  <a:spAutoFit/>
                </a:bodyPr>
                <a:lstStyle/>
                <a:p>
                  <a:r>
                    <a:rPr lang="en-US" sz="900" dirty="0">
                      <a:latin typeface="Helvetica" charset="0"/>
                      <a:ea typeface="Helvetica" charset="0"/>
                      <a:cs typeface="Helvetica" charset="0"/>
                    </a:rPr>
                    <a:t>strong</a:t>
                  </a:r>
                </a:p>
              </p:txBody>
            </p:sp>
            <p:sp>
              <p:nvSpPr>
                <p:cNvPr id="144" name="TextBox 76"/>
                <p:cNvSpPr txBox="1"/>
                <p:nvPr/>
              </p:nvSpPr>
              <p:spPr>
                <a:xfrm>
                  <a:off x="3797594" y="4300453"/>
                  <a:ext cx="755335" cy="230832"/>
                </a:xfrm>
                <a:prstGeom prst="rect">
                  <a:avLst/>
                </a:prstGeom>
                <a:noFill/>
              </p:spPr>
              <p:txBody>
                <a:bodyPr wrap="none" rtlCol="0">
                  <a:spAutoFit/>
                </a:bodyPr>
                <a:lstStyle/>
                <a:p>
                  <a:r>
                    <a:rPr lang="en-US" sz="900" dirty="0">
                      <a:latin typeface="Helvetica" charset="0"/>
                      <a:ea typeface="Helvetica" charset="0"/>
                      <a:cs typeface="Helvetica" charset="0"/>
                    </a:rPr>
                    <a:t>very strong</a:t>
                  </a:r>
                </a:p>
              </p:txBody>
            </p:sp>
            <p:sp>
              <p:nvSpPr>
                <p:cNvPr id="146" name="TextBox 43"/>
                <p:cNvSpPr txBox="1"/>
                <p:nvPr/>
              </p:nvSpPr>
              <p:spPr>
                <a:xfrm rot="16200000">
                  <a:off x="934258" y="4538714"/>
                  <a:ext cx="14157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 rating</a:t>
                  </a:r>
                </a:p>
              </p:txBody>
            </p:sp>
            <p:sp>
              <p:nvSpPr>
                <p:cNvPr id="149" name="TextBox 44"/>
                <p:cNvSpPr txBox="1"/>
                <p:nvPr/>
              </p:nvSpPr>
              <p:spPr>
                <a:xfrm>
                  <a:off x="2318326" y="5705898"/>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sp>
              <p:nvSpPr>
                <p:cNvPr id="150" name="TextBox 28"/>
                <p:cNvSpPr txBox="1"/>
                <p:nvPr/>
              </p:nvSpPr>
              <p:spPr>
                <a:xfrm>
                  <a:off x="2479946" y="3784346"/>
                  <a:ext cx="319318" cy="230832"/>
                </a:xfrm>
                <a:prstGeom prst="rect">
                  <a:avLst/>
                </a:prstGeom>
                <a:noFill/>
              </p:spPr>
              <p:txBody>
                <a:bodyPr wrap="none" rtlCol="0">
                  <a:spAutoFit/>
                </a:bodyPr>
                <a:lstStyle/>
                <a:p>
                  <a:r>
                    <a:rPr lang="en-US" sz="900" dirty="0">
                      <a:latin typeface="Helvetica" charset="0"/>
                      <a:ea typeface="Helvetica" charset="0"/>
                      <a:cs typeface="Helvetica" charset="0"/>
                    </a:rPr>
                    <a:t>***</a:t>
                  </a:r>
                </a:p>
              </p:txBody>
            </p:sp>
            <p:cxnSp>
              <p:nvCxnSpPr>
                <p:cNvPr id="151" name="직선 연결선[R] 150"/>
                <p:cNvCxnSpPr/>
                <p:nvPr/>
              </p:nvCxnSpPr>
              <p:spPr>
                <a:xfrm>
                  <a:off x="2495720" y="3929777"/>
                  <a:ext cx="28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2" name="TextBox 28"/>
                <p:cNvSpPr txBox="1"/>
                <p:nvPr/>
              </p:nvSpPr>
              <p:spPr>
                <a:xfrm>
                  <a:off x="3110410" y="3784346"/>
                  <a:ext cx="229550"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53" name="직선 연결선[R] 152"/>
                <p:cNvCxnSpPr/>
                <p:nvPr/>
              </p:nvCxnSpPr>
              <p:spPr>
                <a:xfrm>
                  <a:off x="3081300" y="3928686"/>
                  <a:ext cx="28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4" name="TextBox 28"/>
                <p:cNvSpPr txBox="1"/>
                <p:nvPr/>
              </p:nvSpPr>
              <p:spPr>
                <a:xfrm>
                  <a:off x="2782461" y="3657182"/>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cxnSp>
              <p:nvCxnSpPr>
                <p:cNvPr id="155" name="직선 연결선[R] 154"/>
                <p:cNvCxnSpPr/>
                <p:nvPr/>
              </p:nvCxnSpPr>
              <p:spPr>
                <a:xfrm>
                  <a:off x="2495498" y="3806562"/>
                  <a:ext cx="871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7" name="그룹 66"/>
            <p:cNvGrpSpPr/>
            <p:nvPr/>
          </p:nvGrpSpPr>
          <p:grpSpPr>
            <a:xfrm>
              <a:off x="2163876" y="1478981"/>
              <a:ext cx="650644" cy="461665"/>
              <a:chOff x="2172929" y="1620871"/>
              <a:chExt cx="650644" cy="461665"/>
            </a:xfrm>
          </p:grpSpPr>
          <p:sp>
            <p:nvSpPr>
              <p:cNvPr id="35" name="직사각형 34"/>
              <p:cNvSpPr/>
              <p:nvPr/>
            </p:nvSpPr>
            <p:spPr>
              <a:xfrm>
                <a:off x="2172929" y="1645772"/>
                <a:ext cx="590318" cy="431416"/>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30" name="Group 29"/>
              <p:cNvGrpSpPr/>
              <p:nvPr/>
            </p:nvGrpSpPr>
            <p:grpSpPr>
              <a:xfrm>
                <a:off x="2204141" y="1620871"/>
                <a:ext cx="619432" cy="461665"/>
                <a:chOff x="8082744" y="1591477"/>
                <a:chExt cx="738700" cy="550556"/>
              </a:xfrm>
            </p:grpSpPr>
            <p:cxnSp>
              <p:nvCxnSpPr>
                <p:cNvPr id="26" name="Straight Connector 25"/>
                <p:cNvCxnSpPr/>
                <p:nvPr/>
              </p:nvCxnSpPr>
              <p:spPr>
                <a:xfrm>
                  <a:off x="8082744" y="1729832"/>
                  <a:ext cx="257589" cy="0"/>
                </a:xfrm>
                <a:prstGeom prst="line">
                  <a:avLst/>
                </a:prstGeom>
                <a:ln w="19050">
                  <a:solidFill>
                    <a:srgbClr val="FED6A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82744" y="1869549"/>
                  <a:ext cx="257589" cy="0"/>
                </a:xfrm>
                <a:prstGeom prst="line">
                  <a:avLst/>
                </a:prstGeom>
                <a:ln w="19050">
                  <a:solidFill>
                    <a:srgbClr val="FB915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082744" y="2009267"/>
                  <a:ext cx="257589" cy="0"/>
                </a:xfrm>
                <a:prstGeom prst="line">
                  <a:avLst/>
                </a:prstGeom>
                <a:ln w="19050">
                  <a:solidFill>
                    <a:srgbClr val="D7342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297269" y="1591477"/>
                  <a:ext cx="524175" cy="550556"/>
                </a:xfrm>
                <a:prstGeom prst="rect">
                  <a:avLst/>
                </a:prstGeom>
                <a:noFill/>
              </p:spPr>
              <p:txBody>
                <a:bodyPr wrap="none" rtlCol="0">
                  <a:spAutoFit/>
                </a:bodyPr>
                <a:lstStyle/>
                <a:p>
                  <a:r>
                    <a:rPr lang="en-US" sz="800" dirty="0">
                      <a:latin typeface="Helvetica" charset="0"/>
                      <a:ea typeface="Helvetica" charset="0"/>
                      <a:cs typeface="Helvetica" charset="0"/>
                    </a:rPr>
                    <a:t>47 ºC</a:t>
                  </a:r>
                </a:p>
                <a:p>
                  <a:r>
                    <a:rPr lang="en-US" sz="800" dirty="0">
                      <a:latin typeface="Helvetica" charset="0"/>
                      <a:ea typeface="Helvetica" charset="0"/>
                      <a:cs typeface="Helvetica" charset="0"/>
                    </a:rPr>
                    <a:t>48 ºC</a:t>
                  </a:r>
                </a:p>
                <a:p>
                  <a:r>
                    <a:rPr lang="en-US" sz="800" dirty="0">
                      <a:latin typeface="Helvetica" charset="0"/>
                      <a:ea typeface="Helvetica" charset="0"/>
                      <a:cs typeface="Helvetica" charset="0"/>
                    </a:rPr>
                    <a:t>49 ºC</a:t>
                  </a:r>
                </a:p>
              </p:txBody>
            </p:sp>
          </p:grpSp>
        </p:grpSp>
        <p:grpSp>
          <p:nvGrpSpPr>
            <p:cNvPr id="91" name="그룹 90"/>
            <p:cNvGrpSpPr/>
            <p:nvPr/>
          </p:nvGrpSpPr>
          <p:grpSpPr>
            <a:xfrm>
              <a:off x="8422113" y="3287253"/>
              <a:ext cx="2763234" cy="2471310"/>
              <a:chOff x="8422113" y="3287253"/>
              <a:chExt cx="2763234" cy="2471310"/>
            </a:xfrm>
          </p:grpSpPr>
          <p:pic>
            <p:nvPicPr>
              <p:cNvPr id="189" name="그림 1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1330" y="3954783"/>
                <a:ext cx="2307917" cy="1490399"/>
              </a:xfrm>
              <a:prstGeom prst="rect">
                <a:avLst/>
              </a:prstGeom>
            </p:spPr>
          </p:pic>
          <p:sp>
            <p:nvSpPr>
              <p:cNvPr id="190" name="TextBox 69"/>
              <p:cNvSpPr txBox="1"/>
              <p:nvPr/>
            </p:nvSpPr>
            <p:spPr>
              <a:xfrm rot="16200000">
                <a:off x="7805711" y="4564908"/>
                <a:ext cx="1620958" cy="261610"/>
              </a:xfrm>
              <a:prstGeom prst="rect">
                <a:avLst/>
              </a:prstGeom>
              <a:noFill/>
            </p:spPr>
            <p:txBody>
              <a:bodyPr wrap="none" rtlCol="0">
                <a:spAutoFit/>
              </a:bodyPr>
              <a:lstStyle/>
              <a:p>
                <a:pPr algn="ctr"/>
                <a:r>
                  <a:rPr lang="en-US" sz="1100" dirty="0">
                    <a:latin typeface="Helvetica" charset="0"/>
                    <a:ea typeface="Helvetica" charset="0"/>
                    <a:cs typeface="Helvetica" charset="0"/>
                  </a:rPr>
                  <a:t>Classification accuracy</a:t>
                </a:r>
              </a:p>
            </p:txBody>
          </p:sp>
          <p:sp>
            <p:nvSpPr>
              <p:cNvPr id="191" name="TextBox 70"/>
              <p:cNvSpPr txBox="1"/>
              <p:nvPr/>
            </p:nvSpPr>
            <p:spPr>
              <a:xfrm>
                <a:off x="8940855" y="5296428"/>
                <a:ext cx="700833" cy="246221"/>
              </a:xfrm>
              <a:prstGeom prst="rect">
                <a:avLst/>
              </a:prstGeom>
              <a:noFill/>
            </p:spPr>
            <p:txBody>
              <a:bodyPr wrap="none" rtlCol="0">
                <a:spAutoFit/>
              </a:bodyPr>
              <a:lstStyle/>
              <a:p>
                <a:pPr algn="ctr"/>
                <a:r>
                  <a:rPr lang="en-US" sz="1000" dirty="0">
                    <a:latin typeface="Helvetica" charset="0"/>
                    <a:ea typeface="Helvetica" charset="0"/>
                    <a:cs typeface="Helvetica" charset="0"/>
                  </a:rPr>
                  <a:t>49 vs. 47</a:t>
                </a:r>
              </a:p>
            </p:txBody>
          </p:sp>
          <p:sp>
            <p:nvSpPr>
              <p:cNvPr id="192" name="TextBox 77"/>
              <p:cNvSpPr txBox="1"/>
              <p:nvPr/>
            </p:nvSpPr>
            <p:spPr>
              <a:xfrm>
                <a:off x="9561673" y="5296428"/>
                <a:ext cx="700833" cy="246221"/>
              </a:xfrm>
              <a:prstGeom prst="rect">
                <a:avLst/>
              </a:prstGeom>
              <a:noFill/>
            </p:spPr>
            <p:txBody>
              <a:bodyPr wrap="none" rtlCol="0">
                <a:spAutoFit/>
              </a:bodyPr>
              <a:lstStyle/>
              <a:p>
                <a:pPr algn="ctr"/>
                <a:r>
                  <a:rPr lang="en-US" sz="1000" dirty="0">
                    <a:latin typeface="Helvetica" charset="0"/>
                    <a:ea typeface="Helvetica" charset="0"/>
                    <a:cs typeface="Helvetica" charset="0"/>
                  </a:rPr>
                  <a:t>48 vs. 47</a:t>
                </a:r>
              </a:p>
            </p:txBody>
          </p:sp>
          <p:sp>
            <p:nvSpPr>
              <p:cNvPr id="193" name="TextBox 78"/>
              <p:cNvSpPr txBox="1"/>
              <p:nvPr/>
            </p:nvSpPr>
            <p:spPr>
              <a:xfrm>
                <a:off x="10178398" y="5296428"/>
                <a:ext cx="700833" cy="246221"/>
              </a:xfrm>
              <a:prstGeom prst="rect">
                <a:avLst/>
              </a:prstGeom>
              <a:noFill/>
            </p:spPr>
            <p:txBody>
              <a:bodyPr wrap="none" rtlCol="0">
                <a:spAutoFit/>
              </a:bodyPr>
              <a:lstStyle/>
              <a:p>
                <a:pPr algn="ctr"/>
                <a:r>
                  <a:rPr lang="en-US" sz="1000" dirty="0">
                    <a:latin typeface="Helvetica" charset="0"/>
                    <a:ea typeface="Helvetica" charset="0"/>
                    <a:cs typeface="Helvetica" charset="0"/>
                  </a:rPr>
                  <a:t>49 vs. 48</a:t>
                </a:r>
              </a:p>
            </p:txBody>
          </p:sp>
          <p:sp>
            <p:nvSpPr>
              <p:cNvPr id="197" name="Rectangle 63"/>
              <p:cNvSpPr/>
              <p:nvPr/>
            </p:nvSpPr>
            <p:spPr>
              <a:xfrm>
                <a:off x="8908600" y="3517084"/>
                <a:ext cx="91440" cy="91440"/>
              </a:xfrm>
              <a:prstGeom prst="rect">
                <a:avLst/>
              </a:prstGeom>
              <a:solidFill>
                <a:srgbClr val="96969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85"/>
              <p:cNvSpPr/>
              <p:nvPr/>
            </p:nvSpPr>
            <p:spPr>
              <a:xfrm>
                <a:off x="8908600" y="3672998"/>
                <a:ext cx="91440" cy="91440"/>
              </a:xfrm>
              <a:prstGeom prst="rect">
                <a:avLst/>
              </a:prstGeom>
              <a:solidFill>
                <a:srgbClr val="DC527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86"/>
              <p:cNvSpPr/>
              <p:nvPr/>
            </p:nvSpPr>
            <p:spPr>
              <a:xfrm>
                <a:off x="8908600" y="3828912"/>
                <a:ext cx="91440" cy="91440"/>
              </a:xfrm>
              <a:prstGeom prst="rect">
                <a:avLst/>
              </a:prstGeom>
              <a:solidFill>
                <a:srgbClr val="EB9B8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TextBox 87"/>
              <p:cNvSpPr txBox="1"/>
              <p:nvPr/>
            </p:nvSpPr>
            <p:spPr>
              <a:xfrm>
                <a:off x="8993721" y="3442512"/>
                <a:ext cx="1806905" cy="230832"/>
              </a:xfrm>
              <a:prstGeom prst="rect">
                <a:avLst/>
              </a:prstGeom>
              <a:noFill/>
            </p:spPr>
            <p:txBody>
              <a:bodyPr wrap="none" rtlCol="0">
                <a:spAutoFit/>
              </a:bodyPr>
              <a:lstStyle/>
              <a:p>
                <a:r>
                  <a:rPr lang="en-US" sz="900" dirty="0">
                    <a:latin typeface="Helvetica" charset="0"/>
                    <a:ea typeface="Helvetica" charset="0"/>
                    <a:cs typeface="Helvetica" charset="0"/>
                  </a:rPr>
                  <a:t>Pain ratings from pain receivers</a:t>
                </a:r>
              </a:p>
            </p:txBody>
          </p:sp>
          <p:sp>
            <p:nvSpPr>
              <p:cNvPr id="201" name="TextBox 88"/>
              <p:cNvSpPr txBox="1"/>
              <p:nvPr/>
            </p:nvSpPr>
            <p:spPr>
              <a:xfrm>
                <a:off x="8993721" y="3608852"/>
                <a:ext cx="2153154" cy="230832"/>
              </a:xfrm>
              <a:prstGeom prst="rect">
                <a:avLst/>
              </a:prstGeom>
              <a:noFill/>
            </p:spPr>
            <p:txBody>
              <a:bodyPr wrap="none" rtlCol="0">
                <a:spAutoFit/>
              </a:bodyPr>
              <a:lstStyle/>
              <a:p>
                <a:r>
                  <a:rPr lang="en-US" sz="900" dirty="0">
                    <a:latin typeface="Helvetica" charset="0"/>
                    <a:ea typeface="Helvetica" charset="0"/>
                    <a:cs typeface="Helvetica" charset="0"/>
                  </a:rPr>
                  <a:t>SCR marker response (pain receivers)</a:t>
                </a:r>
              </a:p>
            </p:txBody>
          </p:sp>
          <p:sp>
            <p:nvSpPr>
              <p:cNvPr id="202" name="TextBox 89"/>
              <p:cNvSpPr txBox="1"/>
              <p:nvPr/>
            </p:nvSpPr>
            <p:spPr>
              <a:xfrm>
                <a:off x="8993721" y="3766646"/>
                <a:ext cx="2191626" cy="230832"/>
              </a:xfrm>
              <a:prstGeom prst="rect">
                <a:avLst/>
              </a:prstGeom>
              <a:noFill/>
            </p:spPr>
            <p:txBody>
              <a:bodyPr wrap="none" rtlCol="0">
                <a:spAutoFit/>
              </a:bodyPr>
              <a:lstStyle/>
              <a:p>
                <a:r>
                  <a:rPr lang="en-US" sz="900" dirty="0">
                    <a:latin typeface="Helvetica" charset="0"/>
                    <a:ea typeface="Helvetica" charset="0"/>
                    <a:cs typeface="Helvetica" charset="0"/>
                  </a:rPr>
                  <a:t>SCR marker response (pain observers)</a:t>
                </a:r>
              </a:p>
            </p:txBody>
          </p:sp>
          <p:sp>
            <p:nvSpPr>
              <p:cNvPr id="195" name="TextBox 90"/>
              <p:cNvSpPr txBox="1"/>
              <p:nvPr/>
            </p:nvSpPr>
            <p:spPr>
              <a:xfrm>
                <a:off x="9079851" y="5496953"/>
                <a:ext cx="1627369" cy="261610"/>
              </a:xfrm>
              <a:prstGeom prst="rect">
                <a:avLst/>
              </a:prstGeom>
              <a:noFill/>
            </p:spPr>
            <p:txBody>
              <a:bodyPr wrap="none" rtlCol="0">
                <a:spAutoFit/>
              </a:bodyPr>
              <a:lstStyle/>
              <a:p>
                <a:pPr algn="ctr"/>
                <a:r>
                  <a:rPr lang="en-US" sz="1100" dirty="0">
                    <a:latin typeface="Helvetica" charset="0"/>
                    <a:ea typeface="Helvetica" charset="0"/>
                    <a:cs typeface="Helvetica" charset="0"/>
                  </a:rPr>
                  <a:t>Classification contrasts</a:t>
                </a:r>
              </a:p>
            </p:txBody>
          </p:sp>
          <p:sp>
            <p:nvSpPr>
              <p:cNvPr id="196" name="TextBox 95"/>
              <p:cNvSpPr txBox="1"/>
              <p:nvPr/>
            </p:nvSpPr>
            <p:spPr>
              <a:xfrm>
                <a:off x="8422113" y="3287253"/>
                <a:ext cx="261611" cy="369332"/>
              </a:xfrm>
              <a:prstGeom prst="rect">
                <a:avLst/>
              </a:prstGeom>
              <a:noFill/>
            </p:spPr>
            <p:txBody>
              <a:bodyPr wrap="none" rtlCol="0">
                <a:spAutoFit/>
              </a:bodyPr>
              <a:lstStyle/>
              <a:p>
                <a:pPr algn="ctr"/>
                <a:r>
                  <a:rPr lang="en-US" b="1" dirty="0">
                    <a:latin typeface="Helvetica" charset="0"/>
                    <a:ea typeface="Helvetica" charset="0"/>
                    <a:cs typeface="Helvetica" charset="0"/>
                  </a:rPr>
                  <a:t>f</a:t>
                </a:r>
              </a:p>
            </p:txBody>
          </p:sp>
        </p:grpSp>
        <p:grpSp>
          <p:nvGrpSpPr>
            <p:cNvPr id="38" name="그룹 37"/>
            <p:cNvGrpSpPr/>
            <p:nvPr/>
          </p:nvGrpSpPr>
          <p:grpSpPr>
            <a:xfrm>
              <a:off x="8325924" y="824442"/>
              <a:ext cx="2736575" cy="2506088"/>
              <a:chOff x="8325924" y="824442"/>
              <a:chExt cx="2736575" cy="2506088"/>
            </a:xfrm>
          </p:grpSpPr>
          <p:sp>
            <p:nvSpPr>
              <p:cNvPr id="173" name="TextBox 92"/>
              <p:cNvSpPr txBox="1"/>
              <p:nvPr/>
            </p:nvSpPr>
            <p:spPr>
              <a:xfrm>
                <a:off x="8325924" y="824442"/>
                <a:ext cx="312906" cy="369332"/>
              </a:xfrm>
              <a:prstGeom prst="rect">
                <a:avLst/>
              </a:prstGeom>
              <a:noFill/>
            </p:spPr>
            <p:txBody>
              <a:bodyPr wrap="none" rtlCol="0">
                <a:spAutoFit/>
              </a:bodyPr>
              <a:lstStyle/>
              <a:p>
                <a:pPr algn="ctr"/>
                <a:r>
                  <a:rPr lang="en-US" b="1">
                    <a:latin typeface="Helvetica" charset="0"/>
                    <a:ea typeface="Helvetica" charset="0"/>
                    <a:cs typeface="Helvetica" charset="0"/>
                  </a:rPr>
                  <a:t>c</a:t>
                </a:r>
                <a:endParaRPr lang="en-US" b="1" dirty="0">
                  <a:latin typeface="Helvetica" charset="0"/>
                  <a:ea typeface="Helvetica" charset="0"/>
                  <a:cs typeface="Helvetica" charset="0"/>
                </a:endParaRPr>
              </a:p>
            </p:txBody>
          </p:sp>
          <p:pic>
            <p:nvPicPr>
              <p:cNvPr id="78" name="그림 7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3418" y="1270445"/>
                <a:ext cx="1659899" cy="1810799"/>
              </a:xfrm>
              <a:prstGeom prst="rect">
                <a:avLst/>
              </a:prstGeom>
            </p:spPr>
          </p:pic>
          <p:sp>
            <p:nvSpPr>
              <p:cNvPr id="171" name="TextBox 17"/>
              <p:cNvSpPr txBox="1"/>
              <p:nvPr/>
            </p:nvSpPr>
            <p:spPr>
              <a:xfrm rot="16200000">
                <a:off x="7787603" y="1971975"/>
                <a:ext cx="1479892" cy="261610"/>
              </a:xfrm>
              <a:prstGeom prst="rect">
                <a:avLst/>
              </a:prstGeom>
              <a:noFill/>
            </p:spPr>
            <p:txBody>
              <a:bodyPr wrap="none" rtlCol="0">
                <a:spAutoFit/>
              </a:bodyPr>
              <a:lstStyle/>
              <a:p>
                <a:pPr algn="ctr"/>
                <a:r>
                  <a:rPr lang="en-US" sz="1100">
                    <a:latin typeface="Helvetica" charset="0"/>
                    <a:ea typeface="Helvetica" charset="0"/>
                    <a:cs typeface="Helvetica" charset="0"/>
                  </a:rPr>
                  <a:t>SCR peak </a:t>
                </a:r>
                <a:r>
                  <a:rPr lang="en-US" sz="1100" dirty="0">
                    <a:latin typeface="Helvetica" charset="0"/>
                    <a:ea typeface="Helvetica" charset="0"/>
                    <a:cs typeface="Helvetica" charset="0"/>
                  </a:rPr>
                  <a:t>amplitude</a:t>
                </a:r>
              </a:p>
            </p:txBody>
          </p:sp>
          <p:sp>
            <p:nvSpPr>
              <p:cNvPr id="172" name="TextBox 44"/>
              <p:cNvSpPr txBox="1"/>
              <p:nvPr/>
            </p:nvSpPr>
            <p:spPr>
              <a:xfrm>
                <a:off x="8873090" y="3068920"/>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sp>
            <p:nvSpPr>
              <p:cNvPr id="180" name="오른쪽 대괄호[R] 179"/>
              <p:cNvSpPr/>
              <p:nvPr/>
            </p:nvSpPr>
            <p:spPr>
              <a:xfrm rot="16200000">
                <a:off x="9757434" y="1894400"/>
                <a:ext cx="36000" cy="199173"/>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81" name="TextBox 28"/>
              <p:cNvSpPr txBox="1">
                <a:spLocks noChangeAspect="1"/>
              </p:cNvSpPr>
              <p:nvPr/>
            </p:nvSpPr>
            <p:spPr>
              <a:xfrm>
                <a:off x="9618950" y="1845280"/>
                <a:ext cx="319319"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sp>
            <p:nvSpPr>
              <p:cNvPr id="182" name="TextBox 28"/>
              <p:cNvSpPr txBox="1">
                <a:spLocks noChangeAspect="1"/>
              </p:cNvSpPr>
              <p:nvPr/>
            </p:nvSpPr>
            <p:spPr>
              <a:xfrm>
                <a:off x="9708455" y="1712313"/>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sp>
            <p:nvSpPr>
              <p:cNvPr id="183" name="오른쪽 대괄호[R] 182"/>
              <p:cNvSpPr/>
              <p:nvPr/>
            </p:nvSpPr>
            <p:spPr>
              <a:xfrm rot="16200000">
                <a:off x="9846847" y="1680266"/>
                <a:ext cx="36000" cy="378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88" name="직사각형 87"/>
              <p:cNvSpPr>
                <a:spLocks noChangeAspect="1"/>
              </p:cNvSpPr>
              <p:nvPr/>
            </p:nvSpPr>
            <p:spPr>
              <a:xfrm>
                <a:off x="10126194" y="1349555"/>
                <a:ext cx="79200" cy="79200"/>
              </a:xfrm>
              <a:prstGeom prst="rect">
                <a:avLst/>
              </a:prstGeom>
              <a:solidFill>
                <a:srgbClr val="DC527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5" name="직사각형 184"/>
              <p:cNvSpPr>
                <a:spLocks noChangeAspect="1"/>
              </p:cNvSpPr>
              <p:nvPr/>
            </p:nvSpPr>
            <p:spPr>
              <a:xfrm>
                <a:off x="10126194" y="1501955"/>
                <a:ext cx="79200" cy="79200"/>
              </a:xfrm>
              <a:prstGeom prst="rect">
                <a:avLst/>
              </a:prstGeom>
              <a:solidFill>
                <a:srgbClr val="EC9B8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6" name="TextBox 50"/>
              <p:cNvSpPr txBox="1"/>
              <p:nvPr/>
            </p:nvSpPr>
            <p:spPr>
              <a:xfrm>
                <a:off x="10166100" y="1271060"/>
                <a:ext cx="857927" cy="230832"/>
              </a:xfrm>
              <a:prstGeom prst="rect">
                <a:avLst/>
              </a:prstGeom>
              <a:noFill/>
            </p:spPr>
            <p:txBody>
              <a:bodyPr wrap="none" rtlCol="0">
                <a:spAutoFit/>
              </a:bodyPr>
              <a:lstStyle/>
              <a:p>
                <a:r>
                  <a:rPr lang="en-US" sz="900" dirty="0">
                    <a:latin typeface="Helvetica" charset="0"/>
                    <a:ea typeface="Helvetica" charset="0"/>
                    <a:cs typeface="Helvetica" charset="0"/>
                  </a:rPr>
                  <a:t>Pain receiver</a:t>
                </a:r>
              </a:p>
            </p:txBody>
          </p:sp>
          <p:sp>
            <p:nvSpPr>
              <p:cNvPr id="187" name="TextBox 62"/>
              <p:cNvSpPr txBox="1"/>
              <p:nvPr/>
            </p:nvSpPr>
            <p:spPr>
              <a:xfrm>
                <a:off x="10166100" y="1428189"/>
                <a:ext cx="896399" cy="230832"/>
              </a:xfrm>
              <a:prstGeom prst="rect">
                <a:avLst/>
              </a:prstGeom>
              <a:noFill/>
            </p:spPr>
            <p:txBody>
              <a:bodyPr wrap="none" rtlCol="0">
                <a:spAutoFit/>
              </a:bodyPr>
              <a:lstStyle/>
              <a:p>
                <a:r>
                  <a:rPr lang="en-US" sz="900" dirty="0">
                    <a:latin typeface="Helvetica" charset="0"/>
                    <a:ea typeface="Helvetica" charset="0"/>
                    <a:cs typeface="Helvetica" charset="0"/>
                  </a:rPr>
                  <a:t>Pain observer</a:t>
                </a:r>
              </a:p>
            </p:txBody>
          </p:sp>
          <p:sp>
            <p:nvSpPr>
              <p:cNvPr id="86" name="오른쪽 대괄호[R] 85"/>
              <p:cNvSpPr/>
              <p:nvPr/>
            </p:nvSpPr>
            <p:spPr>
              <a:xfrm rot="16200000">
                <a:off x="9013161" y="1301955"/>
                <a:ext cx="36000" cy="180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75" name="TextBox 28"/>
              <p:cNvSpPr txBox="1">
                <a:spLocks noChangeAspect="1"/>
              </p:cNvSpPr>
              <p:nvPr/>
            </p:nvSpPr>
            <p:spPr>
              <a:xfrm>
                <a:off x="8881272" y="1242663"/>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sp>
            <p:nvSpPr>
              <p:cNvPr id="177" name="TextBox 28"/>
              <p:cNvSpPr txBox="1">
                <a:spLocks noChangeAspect="1"/>
              </p:cNvSpPr>
              <p:nvPr/>
            </p:nvSpPr>
            <p:spPr>
              <a:xfrm>
                <a:off x="8973768" y="1110282"/>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sp>
            <p:nvSpPr>
              <p:cNvPr id="178" name="오른쪽 대괄호[R] 177"/>
              <p:cNvSpPr/>
              <p:nvPr/>
            </p:nvSpPr>
            <p:spPr>
              <a:xfrm rot="16200000">
                <a:off x="9112160" y="1078235"/>
                <a:ext cx="36000" cy="378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13" name="TextBox 28"/>
              <p:cNvSpPr txBox="1">
                <a:spLocks noChangeAspect="1"/>
              </p:cNvSpPr>
              <p:nvPr/>
            </p:nvSpPr>
            <p:spPr>
              <a:xfrm>
                <a:off x="9354346" y="944811"/>
                <a:ext cx="274435"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sp>
            <p:nvSpPr>
              <p:cNvPr id="122" name="오른쪽 대괄호[R] 121"/>
              <p:cNvSpPr/>
              <p:nvPr/>
            </p:nvSpPr>
            <p:spPr>
              <a:xfrm rot="16200000">
                <a:off x="9210855" y="1301955"/>
                <a:ext cx="36000" cy="180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23" name="TextBox 28"/>
              <p:cNvSpPr txBox="1">
                <a:spLocks noChangeAspect="1"/>
              </p:cNvSpPr>
              <p:nvPr/>
            </p:nvSpPr>
            <p:spPr>
              <a:xfrm>
                <a:off x="9088706" y="1238842"/>
                <a:ext cx="274434"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sp>
            <p:nvSpPr>
              <p:cNvPr id="36" name="자유형 35"/>
              <p:cNvSpPr/>
              <p:nvPr/>
            </p:nvSpPr>
            <p:spPr>
              <a:xfrm>
                <a:off x="9132031" y="1081235"/>
                <a:ext cx="743169" cy="659754"/>
              </a:xfrm>
              <a:custGeom>
                <a:avLst/>
                <a:gdLst>
                  <a:gd name="connsiteX0" fmla="*/ 0 w 757451"/>
                  <a:gd name="connsiteY0" fmla="*/ 71651 h 638033"/>
                  <a:gd name="connsiteX1" fmla="*/ 0 w 757451"/>
                  <a:gd name="connsiteY1" fmla="*/ 0 h 638033"/>
                  <a:gd name="connsiteX2" fmla="*/ 757451 w 757451"/>
                  <a:gd name="connsiteY2" fmla="*/ 0 h 638033"/>
                  <a:gd name="connsiteX3" fmla="*/ 757451 w 757451"/>
                  <a:gd name="connsiteY3" fmla="*/ 638033 h 638033"/>
                </a:gdLst>
                <a:ahLst/>
                <a:cxnLst>
                  <a:cxn ang="0">
                    <a:pos x="connsiteX0" y="connsiteY0"/>
                  </a:cxn>
                  <a:cxn ang="0">
                    <a:pos x="connsiteX1" y="connsiteY1"/>
                  </a:cxn>
                  <a:cxn ang="0">
                    <a:pos x="connsiteX2" y="connsiteY2"/>
                  </a:cxn>
                  <a:cxn ang="0">
                    <a:pos x="connsiteX3" y="connsiteY3"/>
                  </a:cxn>
                </a:cxnLst>
                <a:rect l="l" t="t" r="r" b="b"/>
                <a:pathLst>
                  <a:path w="757451" h="638033">
                    <a:moveTo>
                      <a:pt x="0" y="71651"/>
                    </a:moveTo>
                    <a:lnTo>
                      <a:pt x="0" y="0"/>
                    </a:lnTo>
                    <a:lnTo>
                      <a:pt x="757451" y="0"/>
                    </a:lnTo>
                    <a:lnTo>
                      <a:pt x="757451" y="638033"/>
                    </a:lnTo>
                  </a:path>
                </a:pathLst>
              </a:custGeom>
              <a:no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108" name="그룹 107"/>
            <p:cNvGrpSpPr/>
            <p:nvPr/>
          </p:nvGrpSpPr>
          <p:grpSpPr>
            <a:xfrm>
              <a:off x="5648134" y="1476171"/>
              <a:ext cx="650644" cy="461665"/>
              <a:chOff x="2172929" y="1620871"/>
              <a:chExt cx="650644" cy="461665"/>
            </a:xfrm>
          </p:grpSpPr>
          <p:sp>
            <p:nvSpPr>
              <p:cNvPr id="109" name="직사각형 108"/>
              <p:cNvSpPr/>
              <p:nvPr/>
            </p:nvSpPr>
            <p:spPr>
              <a:xfrm>
                <a:off x="2172929" y="1645772"/>
                <a:ext cx="590318" cy="431416"/>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10" name="Group 29"/>
              <p:cNvGrpSpPr/>
              <p:nvPr/>
            </p:nvGrpSpPr>
            <p:grpSpPr>
              <a:xfrm>
                <a:off x="2204141" y="1620871"/>
                <a:ext cx="619432" cy="461665"/>
                <a:chOff x="8082744" y="1591477"/>
                <a:chExt cx="738700" cy="550556"/>
              </a:xfrm>
            </p:grpSpPr>
            <p:cxnSp>
              <p:nvCxnSpPr>
                <p:cNvPr id="111" name="Straight Connector 25"/>
                <p:cNvCxnSpPr/>
                <p:nvPr/>
              </p:nvCxnSpPr>
              <p:spPr>
                <a:xfrm>
                  <a:off x="8082744" y="1729832"/>
                  <a:ext cx="257589" cy="0"/>
                </a:xfrm>
                <a:prstGeom prst="line">
                  <a:avLst/>
                </a:prstGeom>
                <a:ln w="19050">
                  <a:solidFill>
                    <a:srgbClr val="FED6A4"/>
                  </a:solidFill>
                </a:ln>
              </p:spPr>
              <p:style>
                <a:lnRef idx="1">
                  <a:schemeClr val="accent1"/>
                </a:lnRef>
                <a:fillRef idx="0">
                  <a:schemeClr val="accent1"/>
                </a:fillRef>
                <a:effectRef idx="0">
                  <a:schemeClr val="accent1"/>
                </a:effectRef>
                <a:fontRef idx="minor">
                  <a:schemeClr val="tx1"/>
                </a:fontRef>
              </p:style>
            </p:cxnSp>
            <p:cxnSp>
              <p:nvCxnSpPr>
                <p:cNvPr id="112" name="Straight Connector 26"/>
                <p:cNvCxnSpPr/>
                <p:nvPr/>
              </p:nvCxnSpPr>
              <p:spPr>
                <a:xfrm>
                  <a:off x="8082744" y="1869549"/>
                  <a:ext cx="257589" cy="0"/>
                </a:xfrm>
                <a:prstGeom prst="line">
                  <a:avLst/>
                </a:prstGeom>
                <a:ln w="19050">
                  <a:solidFill>
                    <a:srgbClr val="FB915E"/>
                  </a:solidFill>
                </a:ln>
              </p:spPr>
              <p:style>
                <a:lnRef idx="1">
                  <a:schemeClr val="accent1"/>
                </a:lnRef>
                <a:fillRef idx="0">
                  <a:schemeClr val="accent1"/>
                </a:fillRef>
                <a:effectRef idx="0">
                  <a:schemeClr val="accent1"/>
                </a:effectRef>
                <a:fontRef idx="minor">
                  <a:schemeClr val="tx1"/>
                </a:fontRef>
              </p:style>
            </p:cxnSp>
            <p:cxnSp>
              <p:nvCxnSpPr>
                <p:cNvPr id="114" name="Straight Connector 27"/>
                <p:cNvCxnSpPr/>
                <p:nvPr/>
              </p:nvCxnSpPr>
              <p:spPr>
                <a:xfrm>
                  <a:off x="8082744" y="2009267"/>
                  <a:ext cx="257589" cy="0"/>
                </a:xfrm>
                <a:prstGeom prst="line">
                  <a:avLst/>
                </a:prstGeom>
                <a:ln w="19050">
                  <a:solidFill>
                    <a:srgbClr val="D73425"/>
                  </a:solidFill>
                </a:ln>
              </p:spPr>
              <p:style>
                <a:lnRef idx="1">
                  <a:schemeClr val="accent1"/>
                </a:lnRef>
                <a:fillRef idx="0">
                  <a:schemeClr val="accent1"/>
                </a:fillRef>
                <a:effectRef idx="0">
                  <a:schemeClr val="accent1"/>
                </a:effectRef>
                <a:fontRef idx="minor">
                  <a:schemeClr val="tx1"/>
                </a:fontRef>
              </p:style>
            </p:cxnSp>
            <p:sp>
              <p:nvSpPr>
                <p:cNvPr id="116" name="TextBox 28"/>
                <p:cNvSpPr txBox="1"/>
                <p:nvPr/>
              </p:nvSpPr>
              <p:spPr>
                <a:xfrm>
                  <a:off x="8297269" y="1591477"/>
                  <a:ext cx="524175" cy="550556"/>
                </a:xfrm>
                <a:prstGeom prst="rect">
                  <a:avLst/>
                </a:prstGeom>
                <a:noFill/>
              </p:spPr>
              <p:txBody>
                <a:bodyPr wrap="none" rtlCol="0">
                  <a:spAutoFit/>
                </a:bodyPr>
                <a:lstStyle/>
                <a:p>
                  <a:r>
                    <a:rPr lang="en-US" sz="800" dirty="0">
                      <a:latin typeface="Helvetica" charset="0"/>
                      <a:ea typeface="Helvetica" charset="0"/>
                      <a:cs typeface="Helvetica" charset="0"/>
                    </a:rPr>
                    <a:t>47 ºC</a:t>
                  </a:r>
                </a:p>
                <a:p>
                  <a:r>
                    <a:rPr lang="en-US" sz="800" dirty="0">
                      <a:latin typeface="Helvetica" charset="0"/>
                      <a:ea typeface="Helvetica" charset="0"/>
                      <a:cs typeface="Helvetica" charset="0"/>
                    </a:rPr>
                    <a:t>48 ºC</a:t>
                  </a:r>
                </a:p>
                <a:p>
                  <a:r>
                    <a:rPr lang="en-US" sz="800" dirty="0">
                      <a:latin typeface="Helvetica" charset="0"/>
                      <a:ea typeface="Helvetica" charset="0"/>
                      <a:cs typeface="Helvetica" charset="0"/>
                    </a:rPr>
                    <a:t>49 ºC</a:t>
                  </a:r>
                </a:p>
              </p:txBody>
            </p:sp>
          </p:grpSp>
        </p:grpSp>
      </p:grpSp>
    </p:spTree>
    <p:extLst>
      <p:ext uri="{BB962C8B-B14F-4D97-AF65-F5344CB8AC3E}">
        <p14:creationId xmlns:p14="http://schemas.microsoft.com/office/powerpoint/2010/main" val="2158974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6</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grpSp>
        <p:nvGrpSpPr>
          <p:cNvPr id="8" name="그룹 7"/>
          <p:cNvGrpSpPr/>
          <p:nvPr/>
        </p:nvGrpSpPr>
        <p:grpSpPr>
          <a:xfrm>
            <a:off x="2992081" y="774927"/>
            <a:ext cx="6636132" cy="5292671"/>
            <a:chOff x="858481" y="584427"/>
            <a:chExt cx="6636132" cy="5292671"/>
          </a:xfrm>
        </p:grpSpPr>
        <p:sp>
          <p:nvSpPr>
            <p:cNvPr id="147" name="Rectangle 146"/>
            <p:cNvSpPr/>
            <p:nvPr/>
          </p:nvSpPr>
          <p:spPr>
            <a:xfrm>
              <a:off x="858481" y="584427"/>
              <a:ext cx="6636132" cy="522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921912" y="597169"/>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sp>
          <p:nvSpPr>
            <p:cNvPr id="106" name="TextBox 105"/>
            <p:cNvSpPr txBox="1"/>
            <p:nvPr/>
          </p:nvSpPr>
          <p:spPr>
            <a:xfrm>
              <a:off x="1231401" y="706612"/>
              <a:ext cx="5268365" cy="276999"/>
            </a:xfrm>
            <a:prstGeom prst="rect">
              <a:avLst/>
            </a:prstGeom>
            <a:noFill/>
          </p:spPr>
          <p:txBody>
            <a:bodyPr wrap="none" rtlCol="0">
              <a:spAutoFit/>
            </a:bodyPr>
            <a:lstStyle/>
            <a:p>
              <a:r>
                <a:rPr lang="en-US" sz="1200" dirty="0">
                  <a:latin typeface="Helvetica" charset="0"/>
                  <a:ea typeface="Helvetica" charset="0"/>
                  <a:cs typeface="Helvetica" charset="0"/>
                </a:rPr>
                <a:t>Effects of cognitive self-regulation on SCR and ECG pain intensity markers</a:t>
              </a:r>
            </a:p>
          </p:txBody>
        </p:sp>
        <p:grpSp>
          <p:nvGrpSpPr>
            <p:cNvPr id="116" name="Group 115"/>
            <p:cNvGrpSpPr/>
            <p:nvPr/>
          </p:nvGrpSpPr>
          <p:grpSpPr>
            <a:xfrm>
              <a:off x="3578649" y="1073909"/>
              <a:ext cx="2356325" cy="1936692"/>
              <a:chOff x="3774155" y="3675538"/>
              <a:chExt cx="2356325" cy="1936692"/>
            </a:xfrm>
          </p:grpSpPr>
          <p:pic>
            <p:nvPicPr>
              <p:cNvPr id="115" name="Picture 1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504" y="3873701"/>
                <a:ext cx="2093976" cy="1479440"/>
              </a:xfrm>
              <a:prstGeom prst="rect">
                <a:avLst/>
              </a:prstGeom>
            </p:spPr>
          </p:pic>
          <p:grpSp>
            <p:nvGrpSpPr>
              <p:cNvPr id="114" name="Group 113"/>
              <p:cNvGrpSpPr/>
              <p:nvPr/>
            </p:nvGrpSpPr>
            <p:grpSpPr>
              <a:xfrm>
                <a:off x="3774155" y="3675538"/>
                <a:ext cx="2029834" cy="1936692"/>
                <a:chOff x="3774155" y="3675538"/>
                <a:chExt cx="2029834" cy="1936692"/>
              </a:xfrm>
            </p:grpSpPr>
            <p:sp>
              <p:nvSpPr>
                <p:cNvPr id="112" name="TextBox 111"/>
                <p:cNvSpPr txBox="1"/>
                <p:nvPr/>
              </p:nvSpPr>
              <p:spPr>
                <a:xfrm rot="16200000">
                  <a:off x="3054900" y="4394793"/>
                  <a:ext cx="1715509"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marker response</a:t>
                  </a:r>
                </a:p>
              </p:txBody>
            </p:sp>
            <p:sp>
              <p:nvSpPr>
                <p:cNvPr id="113" name="TextBox 112"/>
                <p:cNvSpPr txBox="1"/>
                <p:nvPr/>
              </p:nvSpPr>
              <p:spPr>
                <a:xfrm>
                  <a:off x="4445219" y="5335231"/>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grpSp>
        </p:grpSp>
        <p:grpSp>
          <p:nvGrpSpPr>
            <p:cNvPr id="122" name="Group 121"/>
            <p:cNvGrpSpPr/>
            <p:nvPr/>
          </p:nvGrpSpPr>
          <p:grpSpPr>
            <a:xfrm>
              <a:off x="1040743" y="1083504"/>
              <a:ext cx="2339666" cy="1932409"/>
              <a:chOff x="1069422" y="3815803"/>
              <a:chExt cx="2339666" cy="1932409"/>
            </a:xfrm>
          </p:grpSpPr>
          <p:pic>
            <p:nvPicPr>
              <p:cNvPr id="119" name="Picture 1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5112" y="4024418"/>
                <a:ext cx="2093976" cy="1479440"/>
              </a:xfrm>
              <a:prstGeom prst="rect">
                <a:avLst/>
              </a:prstGeom>
            </p:spPr>
          </p:pic>
          <p:sp>
            <p:nvSpPr>
              <p:cNvPr id="120" name="TextBox 119"/>
              <p:cNvSpPr txBox="1"/>
              <p:nvPr/>
            </p:nvSpPr>
            <p:spPr>
              <a:xfrm rot="16200000">
                <a:off x="354450" y="4530775"/>
                <a:ext cx="1706943"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marker response</a:t>
                </a:r>
              </a:p>
            </p:txBody>
          </p:sp>
          <p:sp>
            <p:nvSpPr>
              <p:cNvPr id="121" name="TextBox 120"/>
              <p:cNvSpPr txBox="1"/>
              <p:nvPr/>
            </p:nvSpPr>
            <p:spPr>
              <a:xfrm>
                <a:off x="1740480" y="5471213"/>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grpSp>
        <p:grpSp>
          <p:nvGrpSpPr>
            <p:cNvPr id="123" name="Group 122"/>
            <p:cNvGrpSpPr/>
            <p:nvPr/>
          </p:nvGrpSpPr>
          <p:grpSpPr>
            <a:xfrm>
              <a:off x="5860513" y="1127737"/>
              <a:ext cx="1528224" cy="593942"/>
              <a:chOff x="6302882" y="3233963"/>
              <a:chExt cx="1528224" cy="593942"/>
            </a:xfrm>
          </p:grpSpPr>
          <p:cxnSp>
            <p:nvCxnSpPr>
              <p:cNvPr id="74" name="Straight Connector 73"/>
              <p:cNvCxnSpPr/>
              <p:nvPr/>
            </p:nvCxnSpPr>
            <p:spPr>
              <a:xfrm>
                <a:off x="6401865" y="3369099"/>
                <a:ext cx="182880" cy="0"/>
              </a:xfrm>
              <a:prstGeom prst="line">
                <a:avLst/>
              </a:prstGeom>
              <a:ln w="19050">
                <a:solidFill>
                  <a:srgbClr val="C24D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01865" y="3531438"/>
                <a:ext cx="182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01865" y="3693777"/>
                <a:ext cx="182880" cy="0"/>
              </a:xfrm>
              <a:prstGeom prst="line">
                <a:avLst/>
              </a:prstGeom>
              <a:ln w="19050">
                <a:solidFill>
                  <a:srgbClr val="55A8FF"/>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540368" y="3233963"/>
                <a:ext cx="878767" cy="246221"/>
              </a:xfrm>
              <a:prstGeom prst="rect">
                <a:avLst/>
              </a:prstGeom>
              <a:noFill/>
            </p:spPr>
            <p:txBody>
              <a:bodyPr wrap="none" rtlCol="0">
                <a:spAutoFit/>
              </a:bodyPr>
              <a:lstStyle/>
              <a:p>
                <a:r>
                  <a:rPr lang="en-US" sz="1000" dirty="0">
                    <a:latin typeface="Helvetica"/>
                    <a:cs typeface="Helvetica"/>
                  </a:rPr>
                  <a:t>Regulate-up</a:t>
                </a:r>
              </a:p>
            </p:txBody>
          </p:sp>
          <p:sp>
            <p:nvSpPr>
              <p:cNvPr id="78" name="TextBox 77"/>
              <p:cNvSpPr txBox="1"/>
              <p:nvPr/>
            </p:nvSpPr>
            <p:spPr>
              <a:xfrm>
                <a:off x="6540368" y="3404440"/>
                <a:ext cx="1290738" cy="246221"/>
              </a:xfrm>
              <a:prstGeom prst="rect">
                <a:avLst/>
              </a:prstGeom>
              <a:noFill/>
            </p:spPr>
            <p:txBody>
              <a:bodyPr wrap="none" rtlCol="0">
                <a:spAutoFit/>
              </a:bodyPr>
              <a:lstStyle/>
              <a:p>
                <a:r>
                  <a:rPr lang="en-US" sz="1000" dirty="0">
                    <a:latin typeface="Helvetica"/>
                    <a:cs typeface="Helvetica"/>
                  </a:rPr>
                  <a:t>Passive experience</a:t>
                </a:r>
              </a:p>
            </p:txBody>
          </p:sp>
          <p:sp>
            <p:nvSpPr>
              <p:cNvPr id="79" name="TextBox 78"/>
              <p:cNvSpPr txBox="1"/>
              <p:nvPr/>
            </p:nvSpPr>
            <p:spPr>
              <a:xfrm>
                <a:off x="6540368" y="3567473"/>
                <a:ext cx="1042273" cy="246221"/>
              </a:xfrm>
              <a:prstGeom prst="rect">
                <a:avLst/>
              </a:prstGeom>
              <a:noFill/>
            </p:spPr>
            <p:txBody>
              <a:bodyPr wrap="none" rtlCol="0">
                <a:spAutoFit/>
              </a:bodyPr>
              <a:lstStyle/>
              <a:p>
                <a:r>
                  <a:rPr lang="en-US" sz="1000" dirty="0">
                    <a:latin typeface="Helvetica"/>
                    <a:cs typeface="Helvetica"/>
                  </a:rPr>
                  <a:t>Regulate-down</a:t>
                </a:r>
              </a:p>
            </p:txBody>
          </p:sp>
          <p:sp>
            <p:nvSpPr>
              <p:cNvPr id="80" name="Rectangle 79"/>
              <p:cNvSpPr/>
              <p:nvPr/>
            </p:nvSpPr>
            <p:spPr>
              <a:xfrm>
                <a:off x="6302882" y="3249697"/>
                <a:ext cx="1528224" cy="57820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그룹 5"/>
            <p:cNvGrpSpPr/>
            <p:nvPr/>
          </p:nvGrpSpPr>
          <p:grpSpPr>
            <a:xfrm>
              <a:off x="914899" y="3019736"/>
              <a:ext cx="1329921" cy="400110"/>
              <a:chOff x="914899" y="3058236"/>
              <a:chExt cx="1329921" cy="400110"/>
            </a:xfrm>
          </p:grpSpPr>
          <p:sp>
            <p:nvSpPr>
              <p:cNvPr id="124" name="TextBox 123"/>
              <p:cNvSpPr txBox="1"/>
              <p:nvPr/>
            </p:nvSpPr>
            <p:spPr>
              <a:xfrm>
                <a:off x="914899" y="3058236"/>
                <a:ext cx="341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sp>
            <p:nvSpPr>
              <p:cNvPr id="125" name="TextBox 124"/>
              <p:cNvSpPr txBox="1"/>
              <p:nvPr/>
            </p:nvSpPr>
            <p:spPr>
              <a:xfrm>
                <a:off x="1231401" y="3154979"/>
                <a:ext cx="1013419" cy="276999"/>
              </a:xfrm>
              <a:prstGeom prst="rect">
                <a:avLst/>
              </a:prstGeom>
              <a:noFill/>
            </p:spPr>
            <p:txBody>
              <a:bodyPr wrap="none" rtlCol="0">
                <a:spAutoFit/>
              </a:bodyPr>
              <a:lstStyle/>
              <a:p>
                <a:r>
                  <a:rPr lang="en-US" sz="1200" dirty="0">
                    <a:latin typeface="Helvetica" charset="0"/>
                    <a:ea typeface="Helvetica" charset="0"/>
                    <a:cs typeface="Helvetica" charset="0"/>
                  </a:rPr>
                  <a:t>GLM results</a:t>
                </a:r>
              </a:p>
            </p:txBody>
          </p:sp>
        </p:grpSp>
        <p:grpSp>
          <p:nvGrpSpPr>
            <p:cNvPr id="137" name="Group 136"/>
            <p:cNvGrpSpPr/>
            <p:nvPr/>
          </p:nvGrpSpPr>
          <p:grpSpPr>
            <a:xfrm>
              <a:off x="1068389" y="3435962"/>
              <a:ext cx="2306849" cy="2441136"/>
              <a:chOff x="1249298" y="6004190"/>
              <a:chExt cx="2306849" cy="2441136"/>
            </a:xfrm>
          </p:grpSpPr>
          <p:grpSp>
            <p:nvGrpSpPr>
              <p:cNvPr id="132" name="Group 131"/>
              <p:cNvGrpSpPr/>
              <p:nvPr/>
            </p:nvGrpSpPr>
            <p:grpSpPr>
              <a:xfrm>
                <a:off x="1249298" y="6250060"/>
                <a:ext cx="2306849" cy="2195266"/>
                <a:chOff x="1249298" y="6084960"/>
                <a:chExt cx="2306849" cy="2195266"/>
              </a:xfrm>
            </p:grpSpPr>
            <p:pic>
              <p:nvPicPr>
                <p:cNvPr id="127" name="Picture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2171" y="6084960"/>
                  <a:ext cx="2093976" cy="1479440"/>
                </a:xfrm>
                <a:prstGeom prst="rect">
                  <a:avLst/>
                </a:prstGeom>
              </p:spPr>
            </p:pic>
            <p:sp>
              <p:nvSpPr>
                <p:cNvPr id="128" name="TextBox 127"/>
                <p:cNvSpPr txBox="1"/>
                <p:nvPr/>
              </p:nvSpPr>
              <p:spPr>
                <a:xfrm rot="16200000">
                  <a:off x="720500" y="6656632"/>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129" name="TextBox 128"/>
                <p:cNvSpPr txBox="1"/>
                <p:nvPr/>
              </p:nvSpPr>
              <p:spPr>
                <a:xfrm rot="18742792">
                  <a:off x="1296298" y="7618634"/>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130" name="TextBox 129"/>
                <p:cNvSpPr txBox="1"/>
                <p:nvPr/>
              </p:nvSpPr>
              <p:spPr>
                <a:xfrm rot="18742792">
                  <a:off x="1863035" y="7574796"/>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131" name="TextBox 130"/>
                <p:cNvSpPr txBox="1"/>
                <p:nvPr/>
              </p:nvSpPr>
              <p:spPr>
                <a:xfrm rot="18742792">
                  <a:off x="2313828" y="7565365"/>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grpSp>
          <p:sp>
            <p:nvSpPr>
              <p:cNvPr id="133" name="TextBox 132"/>
              <p:cNvSpPr txBox="1"/>
              <p:nvPr/>
            </p:nvSpPr>
            <p:spPr>
              <a:xfrm>
                <a:off x="1560731" y="6004190"/>
                <a:ext cx="1967205"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pain intensity marker</a:t>
                </a:r>
              </a:p>
            </p:txBody>
          </p:sp>
          <p:sp>
            <p:nvSpPr>
              <p:cNvPr id="134" name="TextBox 133"/>
              <p:cNvSpPr txBox="1"/>
              <p:nvPr/>
            </p:nvSpPr>
            <p:spPr>
              <a:xfrm>
                <a:off x="1918749" y="6294227"/>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135" name="TextBox 134"/>
              <p:cNvSpPr txBox="1"/>
              <p:nvPr/>
            </p:nvSpPr>
            <p:spPr>
              <a:xfrm>
                <a:off x="2367986" y="6737312"/>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136" name="TextBox 135"/>
              <p:cNvSpPr txBox="1"/>
              <p:nvPr/>
            </p:nvSpPr>
            <p:spPr>
              <a:xfrm>
                <a:off x="2825186" y="6877012"/>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grpSp>
          <p:nvGrpSpPr>
            <p:cNvPr id="5" name="그룹 4"/>
            <p:cNvGrpSpPr/>
            <p:nvPr/>
          </p:nvGrpSpPr>
          <p:grpSpPr>
            <a:xfrm>
              <a:off x="3620991" y="3431978"/>
              <a:ext cx="2305773" cy="2441136"/>
              <a:chOff x="3620991" y="3383853"/>
              <a:chExt cx="2305773" cy="2441136"/>
            </a:xfrm>
          </p:grpSpPr>
          <p:grpSp>
            <p:nvGrpSpPr>
              <p:cNvPr id="144" name="Group 143"/>
              <p:cNvGrpSpPr/>
              <p:nvPr/>
            </p:nvGrpSpPr>
            <p:grpSpPr>
              <a:xfrm>
                <a:off x="3620991" y="3383853"/>
                <a:ext cx="2305773" cy="2441136"/>
                <a:chOff x="3801900" y="6038306"/>
                <a:chExt cx="2305773" cy="2441136"/>
              </a:xfrm>
            </p:grpSpPr>
            <p:pic>
              <p:nvPicPr>
                <p:cNvPr id="138" name="Picture 1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3697" y="6288160"/>
                  <a:ext cx="2093976" cy="1479440"/>
                </a:xfrm>
                <a:prstGeom prst="rect">
                  <a:avLst/>
                </a:prstGeom>
              </p:spPr>
            </p:pic>
            <p:sp>
              <p:nvSpPr>
                <p:cNvPr id="139" name="TextBox 138"/>
                <p:cNvSpPr txBox="1"/>
                <p:nvPr/>
              </p:nvSpPr>
              <p:spPr>
                <a:xfrm rot="16200000">
                  <a:off x="3273102" y="6855848"/>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140" name="TextBox 139"/>
                <p:cNvSpPr txBox="1"/>
                <p:nvPr/>
              </p:nvSpPr>
              <p:spPr>
                <a:xfrm rot="18742792">
                  <a:off x="3848900" y="7817850"/>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141" name="TextBox 140"/>
                <p:cNvSpPr txBox="1"/>
                <p:nvPr/>
              </p:nvSpPr>
              <p:spPr>
                <a:xfrm rot="18742792">
                  <a:off x="4415637" y="7774012"/>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142" name="TextBox 141"/>
                <p:cNvSpPr txBox="1"/>
                <p:nvPr/>
              </p:nvSpPr>
              <p:spPr>
                <a:xfrm rot="18742792">
                  <a:off x="4866430" y="7764581"/>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sp>
              <p:nvSpPr>
                <p:cNvPr id="143" name="TextBox 142"/>
                <p:cNvSpPr txBox="1"/>
                <p:nvPr/>
              </p:nvSpPr>
              <p:spPr>
                <a:xfrm>
                  <a:off x="4108524" y="6038306"/>
                  <a:ext cx="1976823"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pain intensity marker</a:t>
                  </a:r>
                </a:p>
              </p:txBody>
            </p:sp>
          </p:grpSp>
          <p:sp>
            <p:nvSpPr>
              <p:cNvPr id="145" name="TextBox 144"/>
              <p:cNvSpPr txBox="1"/>
              <p:nvPr/>
            </p:nvSpPr>
            <p:spPr>
              <a:xfrm>
                <a:off x="4297746" y="401327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146" name="TextBox 145"/>
              <p:cNvSpPr txBox="1"/>
              <p:nvPr/>
            </p:nvSpPr>
            <p:spPr>
              <a:xfrm>
                <a:off x="4742246" y="408185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9" name="TextBox 145"/>
              <p:cNvSpPr txBox="1"/>
              <p:nvPr/>
            </p:nvSpPr>
            <p:spPr>
              <a:xfrm>
                <a:off x="5248491" y="4339894"/>
                <a:ext cx="239168"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grpSp>
    </p:spTree>
    <p:extLst>
      <p:ext uri="{BB962C8B-B14F-4D97-AF65-F5344CB8AC3E}">
        <p14:creationId xmlns:p14="http://schemas.microsoft.com/office/powerpoint/2010/main" val="2549487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7</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sp>
        <p:nvSpPr>
          <p:cNvPr id="154" name="직사각형 153"/>
          <p:cNvSpPr/>
          <p:nvPr/>
        </p:nvSpPr>
        <p:spPr>
          <a:xfrm>
            <a:off x="2315873" y="1603595"/>
            <a:ext cx="7215902" cy="357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25" name="그룹 24"/>
          <p:cNvGrpSpPr/>
          <p:nvPr/>
        </p:nvGrpSpPr>
        <p:grpSpPr>
          <a:xfrm>
            <a:off x="2614710" y="1727242"/>
            <a:ext cx="3409847" cy="3518511"/>
            <a:chOff x="950135" y="1028742"/>
            <a:chExt cx="3409847" cy="3518511"/>
          </a:xfrm>
        </p:grpSpPr>
        <p:grpSp>
          <p:nvGrpSpPr>
            <p:cNvPr id="17" name="그룹 16"/>
            <p:cNvGrpSpPr/>
            <p:nvPr/>
          </p:nvGrpSpPr>
          <p:grpSpPr>
            <a:xfrm>
              <a:off x="950135" y="1028742"/>
              <a:ext cx="3409847" cy="3518511"/>
              <a:chOff x="950135" y="1028742"/>
              <a:chExt cx="3409847" cy="3518511"/>
            </a:xfrm>
          </p:grpSpPr>
          <p:grpSp>
            <p:nvGrpSpPr>
              <p:cNvPr id="10" name="그룹 9"/>
              <p:cNvGrpSpPr/>
              <p:nvPr/>
            </p:nvGrpSpPr>
            <p:grpSpPr>
              <a:xfrm>
                <a:off x="950135" y="1227001"/>
                <a:ext cx="3409847" cy="3320252"/>
                <a:chOff x="950135" y="1227001"/>
                <a:chExt cx="3409847" cy="3320252"/>
              </a:xfrm>
            </p:grpSpPr>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566" y="1227001"/>
                  <a:ext cx="3274416" cy="1872844"/>
                </a:xfrm>
                <a:prstGeom prst="rect">
                  <a:avLst/>
                </a:prstGeom>
              </p:spPr>
            </p:pic>
            <p:sp>
              <p:nvSpPr>
                <p:cNvPr id="56" name="TextBox 128"/>
                <p:cNvSpPr txBox="1"/>
                <p:nvPr/>
              </p:nvSpPr>
              <p:spPr>
                <a:xfrm rot="18742792">
                  <a:off x="769033" y="3340340"/>
                  <a:ext cx="1431802" cy="246221"/>
                </a:xfrm>
                <a:prstGeom prst="rect">
                  <a:avLst/>
                </a:prstGeom>
                <a:noFill/>
              </p:spPr>
              <p:txBody>
                <a:bodyPr wrap="none" rtlCol="0">
                  <a:spAutoFit/>
                </a:bodyPr>
                <a:lstStyle/>
                <a:p>
                  <a:pPr algn="r"/>
                  <a:r>
                    <a:rPr lang="en-US" sz="1000" dirty="0">
                      <a:latin typeface="Helvetica" charset="0"/>
                      <a:ea typeface="Helvetica" charset="0"/>
                      <a:cs typeface="Helvetica" charset="0"/>
                    </a:rPr>
                    <a:t>Ratings: pain intensity</a:t>
                  </a:r>
                </a:p>
              </p:txBody>
            </p:sp>
            <p:sp>
              <p:nvSpPr>
                <p:cNvPr id="57" name="TextBox 128"/>
                <p:cNvSpPr txBox="1"/>
                <p:nvPr/>
              </p:nvSpPr>
              <p:spPr>
                <a:xfrm rot="18742792">
                  <a:off x="799919" y="3496645"/>
                  <a:ext cx="1854995" cy="246221"/>
                </a:xfrm>
                <a:prstGeom prst="rect">
                  <a:avLst/>
                </a:prstGeom>
                <a:noFill/>
              </p:spPr>
              <p:txBody>
                <a:bodyPr wrap="none" rtlCol="0">
                  <a:spAutoFit/>
                </a:bodyPr>
                <a:lstStyle/>
                <a:p>
                  <a:pPr algn="r"/>
                  <a:r>
                    <a:rPr lang="en-US" sz="1000">
                      <a:latin typeface="Helvetica" charset="0"/>
                      <a:ea typeface="Helvetica" charset="0"/>
                      <a:cs typeface="Helvetica" charset="0"/>
                    </a:rPr>
                    <a:t>Ratings: pain </a:t>
                  </a:r>
                  <a:r>
                    <a:rPr lang="en-US" sz="1000" dirty="0">
                      <a:latin typeface="Helvetica" charset="0"/>
                      <a:ea typeface="Helvetica" charset="0"/>
                      <a:cs typeface="Helvetica" charset="0"/>
                    </a:rPr>
                    <a:t>unpleasantness</a:t>
                  </a:r>
                </a:p>
              </p:txBody>
            </p:sp>
            <p:sp>
              <p:nvSpPr>
                <p:cNvPr id="58" name="TextBox 128"/>
                <p:cNvSpPr txBox="1"/>
                <p:nvPr/>
              </p:nvSpPr>
              <p:spPr>
                <a:xfrm rot="18742792">
                  <a:off x="1662202" y="3280542"/>
                  <a:ext cx="1269899" cy="246221"/>
                </a:xfrm>
                <a:prstGeom prst="rect">
                  <a:avLst/>
                </a:prstGeom>
                <a:noFill/>
              </p:spPr>
              <p:txBody>
                <a:bodyPr wrap="none" rtlCol="0">
                  <a:spAutoFit/>
                </a:bodyPr>
                <a:lstStyle/>
                <a:p>
                  <a:pPr algn="r"/>
                  <a:r>
                    <a:rPr lang="en-US" sz="1000" dirty="0">
                      <a:latin typeface="Helvetica" charset="0"/>
                      <a:ea typeface="Helvetica" charset="0"/>
                      <a:cs typeface="Helvetica" charset="0"/>
                    </a:rPr>
                    <a:t>SCR: pain intensity</a:t>
                  </a:r>
                </a:p>
              </p:txBody>
            </p:sp>
            <p:sp>
              <p:nvSpPr>
                <p:cNvPr id="59" name="TextBox 128"/>
                <p:cNvSpPr txBox="1"/>
                <p:nvPr/>
              </p:nvSpPr>
              <p:spPr>
                <a:xfrm rot="18742792">
                  <a:off x="1683464" y="3436846"/>
                  <a:ext cx="1693091" cy="246221"/>
                </a:xfrm>
                <a:prstGeom prst="rect">
                  <a:avLst/>
                </a:prstGeom>
                <a:noFill/>
              </p:spPr>
              <p:txBody>
                <a:bodyPr wrap="none" rtlCol="0">
                  <a:spAutoFit/>
                </a:bodyPr>
                <a:lstStyle/>
                <a:p>
                  <a:pPr algn="r"/>
                  <a:r>
                    <a:rPr lang="en-US" sz="1000" dirty="0">
                      <a:latin typeface="Helvetica" charset="0"/>
                      <a:ea typeface="Helvetica" charset="0"/>
                      <a:cs typeface="Helvetica" charset="0"/>
                    </a:rPr>
                    <a:t>SCR: pain unpleasantness</a:t>
                  </a:r>
                </a:p>
              </p:txBody>
            </p:sp>
            <p:sp>
              <p:nvSpPr>
                <p:cNvPr id="60" name="TextBox 128"/>
                <p:cNvSpPr txBox="1"/>
                <p:nvPr/>
              </p:nvSpPr>
              <p:spPr>
                <a:xfrm rot="18742792">
                  <a:off x="2403838" y="3282910"/>
                  <a:ext cx="1276311" cy="246221"/>
                </a:xfrm>
                <a:prstGeom prst="rect">
                  <a:avLst/>
                </a:prstGeom>
                <a:noFill/>
              </p:spPr>
              <p:txBody>
                <a:bodyPr wrap="none" rtlCol="0">
                  <a:spAutoFit/>
                </a:bodyPr>
                <a:lstStyle/>
                <a:p>
                  <a:pPr algn="r"/>
                  <a:r>
                    <a:rPr lang="en-US" sz="1000" dirty="0">
                      <a:latin typeface="Helvetica" charset="0"/>
                      <a:ea typeface="Helvetica" charset="0"/>
                      <a:cs typeface="Helvetica" charset="0"/>
                    </a:rPr>
                    <a:t>ECG: pain intensity</a:t>
                  </a:r>
                </a:p>
              </p:txBody>
            </p:sp>
            <p:sp>
              <p:nvSpPr>
                <p:cNvPr id="61" name="TextBox 128"/>
                <p:cNvSpPr txBox="1"/>
                <p:nvPr/>
              </p:nvSpPr>
              <p:spPr>
                <a:xfrm rot="18742792">
                  <a:off x="2429690" y="3439215"/>
                  <a:ext cx="1699503" cy="246221"/>
                </a:xfrm>
                <a:prstGeom prst="rect">
                  <a:avLst/>
                </a:prstGeom>
                <a:noFill/>
              </p:spPr>
              <p:txBody>
                <a:bodyPr wrap="none" rtlCol="0">
                  <a:spAutoFit/>
                </a:bodyPr>
                <a:lstStyle/>
                <a:p>
                  <a:pPr algn="r"/>
                  <a:r>
                    <a:rPr lang="en-US" sz="1000">
                      <a:latin typeface="Helvetica" charset="0"/>
                      <a:ea typeface="Helvetica" charset="0"/>
                      <a:cs typeface="Helvetica" charset="0"/>
                    </a:rPr>
                    <a:t>ECG: pain </a:t>
                  </a:r>
                  <a:r>
                    <a:rPr lang="en-US" sz="1000" dirty="0">
                      <a:latin typeface="Helvetica" charset="0"/>
                      <a:ea typeface="Helvetica" charset="0"/>
                      <a:cs typeface="Helvetica" charset="0"/>
                    </a:rPr>
                    <a:t>unpleasantness</a:t>
                  </a:r>
                </a:p>
              </p:txBody>
            </p:sp>
            <p:sp>
              <p:nvSpPr>
                <p:cNvPr id="62" name="TextBox 128"/>
                <p:cNvSpPr txBox="1"/>
                <p:nvPr/>
              </p:nvSpPr>
              <p:spPr>
                <a:xfrm rot="16200000">
                  <a:off x="193517" y="2013666"/>
                  <a:ext cx="1774845" cy="261610"/>
                </a:xfrm>
                <a:prstGeom prst="rect">
                  <a:avLst/>
                </a:prstGeom>
                <a:noFill/>
              </p:spPr>
              <p:txBody>
                <a:bodyPr wrap="none" rtlCol="0">
                  <a:spAutoFit/>
                </a:bodyPr>
                <a:lstStyle/>
                <a:p>
                  <a:pPr algn="r"/>
                  <a:r>
                    <a:rPr lang="en-US" sz="1100" dirty="0">
                      <a:latin typeface="Helvetica" charset="0"/>
                      <a:ea typeface="Helvetica" charset="0"/>
                      <a:cs typeface="Helvetica" charset="0"/>
                    </a:rPr>
                    <a:t>Relative </a:t>
                  </a:r>
                  <a:r>
                    <a:rPr lang="en-US" sz="1100">
                      <a:latin typeface="Helvetica" charset="0"/>
                      <a:ea typeface="Helvetica" charset="0"/>
                      <a:cs typeface="Helvetica" charset="0"/>
                    </a:rPr>
                    <a:t>effect magnitude</a:t>
                  </a:r>
                  <a:endParaRPr lang="en-US" sz="1100" dirty="0">
                    <a:latin typeface="Helvetica" charset="0"/>
                    <a:ea typeface="Helvetica" charset="0"/>
                    <a:cs typeface="Helvetica" charset="0"/>
                  </a:endParaRPr>
                </a:p>
              </p:txBody>
            </p:sp>
          </p:grpSp>
          <p:cxnSp>
            <p:nvCxnSpPr>
              <p:cNvPr id="12" name="직선 화살표 연결선 11"/>
              <p:cNvCxnSpPr/>
              <p:nvPr/>
            </p:nvCxnSpPr>
            <p:spPr>
              <a:xfrm>
                <a:off x="1618343" y="1448102"/>
                <a:ext cx="0" cy="144000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128"/>
              <p:cNvSpPr txBox="1"/>
              <p:nvPr/>
            </p:nvSpPr>
            <p:spPr>
              <a:xfrm>
                <a:off x="1569916" y="1125513"/>
                <a:ext cx="2497800" cy="200055"/>
              </a:xfrm>
              <a:prstGeom prst="rect">
                <a:avLst/>
              </a:prstGeom>
              <a:noFill/>
            </p:spPr>
            <p:txBody>
              <a:bodyPr wrap="none" rtlCol="0">
                <a:spAutoFit/>
              </a:bodyPr>
              <a:lstStyle/>
              <a:p>
                <a:r>
                  <a:rPr lang="en-US" sz="700" dirty="0">
                    <a:latin typeface="Helvetica" charset="0"/>
                    <a:ea typeface="Helvetica" charset="0"/>
                    <a:cs typeface="Helvetica" charset="0"/>
                  </a:rPr>
                  <a:t>1 unit = the effect magnitude of 1˚C change in each model</a:t>
                </a:r>
              </a:p>
            </p:txBody>
          </p:sp>
          <p:sp>
            <p:nvSpPr>
              <p:cNvPr id="15" name="호 14"/>
              <p:cNvSpPr/>
              <p:nvPr/>
            </p:nvSpPr>
            <p:spPr>
              <a:xfrm>
                <a:off x="1408169" y="1028742"/>
                <a:ext cx="456835" cy="552957"/>
              </a:xfrm>
              <a:prstGeom prst="arc">
                <a:avLst>
                  <a:gd name="adj1" fmla="val 137444"/>
                  <a:gd name="adj2" fmla="val 5020302"/>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grpSp>
          <p:nvGrpSpPr>
            <p:cNvPr id="24" name="그룹 23"/>
            <p:cNvGrpSpPr/>
            <p:nvPr/>
          </p:nvGrpSpPr>
          <p:grpSpPr>
            <a:xfrm>
              <a:off x="1723998" y="1375343"/>
              <a:ext cx="2227965" cy="1292928"/>
              <a:chOff x="1723998" y="1375343"/>
              <a:chExt cx="2227965" cy="1292928"/>
            </a:xfrm>
          </p:grpSpPr>
          <p:sp>
            <p:nvSpPr>
              <p:cNvPr id="117" name="텍스트 상자 116"/>
              <p:cNvSpPr txBox="1"/>
              <p:nvPr/>
            </p:nvSpPr>
            <p:spPr>
              <a:xfrm>
                <a:off x="1723998" y="2123757"/>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18" name="텍스트 상자 117"/>
              <p:cNvSpPr txBox="1"/>
              <p:nvPr/>
            </p:nvSpPr>
            <p:spPr>
              <a:xfrm>
                <a:off x="2099700" y="1375343"/>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26" name="텍스트 상자 125"/>
              <p:cNvSpPr txBox="1"/>
              <p:nvPr/>
            </p:nvSpPr>
            <p:spPr>
              <a:xfrm>
                <a:off x="2482192" y="2387721"/>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48" name="텍스트 상자 147"/>
              <p:cNvSpPr txBox="1"/>
              <p:nvPr/>
            </p:nvSpPr>
            <p:spPr>
              <a:xfrm>
                <a:off x="2859377" y="2422050"/>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49" name="텍스트 상자 148"/>
              <p:cNvSpPr txBox="1"/>
              <p:nvPr/>
            </p:nvSpPr>
            <p:spPr>
              <a:xfrm>
                <a:off x="3618217" y="2184681"/>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50" name="텍스트 상자 149"/>
              <p:cNvSpPr txBox="1"/>
              <p:nvPr/>
            </p:nvSpPr>
            <p:spPr>
              <a:xfrm>
                <a:off x="3236609" y="2139145"/>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grpSp>
      </p:grpSp>
      <p:sp>
        <p:nvSpPr>
          <p:cNvPr id="151" name="TextBox 63"/>
          <p:cNvSpPr txBox="1"/>
          <p:nvPr/>
        </p:nvSpPr>
        <p:spPr>
          <a:xfrm>
            <a:off x="2497858" y="1639738"/>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sp>
        <p:nvSpPr>
          <p:cNvPr id="153" name="TextBox 63"/>
          <p:cNvSpPr txBox="1"/>
          <p:nvPr/>
        </p:nvSpPr>
        <p:spPr>
          <a:xfrm>
            <a:off x="5964261" y="1639738"/>
            <a:ext cx="341760"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grpSp>
        <p:nvGrpSpPr>
          <p:cNvPr id="2" name="Group 1">
            <a:extLst>
              <a:ext uri="{FF2B5EF4-FFF2-40B4-BE49-F238E27FC236}">
                <a16:creationId xmlns:a16="http://schemas.microsoft.com/office/drawing/2014/main" id="{D6014BDA-3269-7148-9AF4-6775C2BCEABA}"/>
              </a:ext>
            </a:extLst>
          </p:cNvPr>
          <p:cNvGrpSpPr/>
          <p:nvPr/>
        </p:nvGrpSpPr>
        <p:grpSpPr>
          <a:xfrm>
            <a:off x="6130626" y="1828983"/>
            <a:ext cx="3571701" cy="3416769"/>
            <a:chOff x="6130626" y="1828983"/>
            <a:chExt cx="3571701" cy="3416769"/>
          </a:xfrm>
        </p:grpSpPr>
        <p:pic>
          <p:nvPicPr>
            <p:cNvPr id="8" name="그림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3585" y="1929063"/>
              <a:ext cx="3268189" cy="1869281"/>
            </a:xfrm>
            <a:prstGeom prst="rect">
              <a:avLst/>
            </a:prstGeom>
          </p:spPr>
        </p:pic>
        <p:sp>
          <p:nvSpPr>
            <p:cNvPr id="65" name="TextBox 128"/>
            <p:cNvSpPr txBox="1"/>
            <p:nvPr/>
          </p:nvSpPr>
          <p:spPr>
            <a:xfrm rot="18742792">
              <a:off x="5943718" y="4038839"/>
              <a:ext cx="1431802" cy="246221"/>
            </a:xfrm>
            <a:prstGeom prst="rect">
              <a:avLst/>
            </a:prstGeom>
            <a:noFill/>
          </p:spPr>
          <p:txBody>
            <a:bodyPr wrap="none" rtlCol="0">
              <a:spAutoFit/>
            </a:bodyPr>
            <a:lstStyle/>
            <a:p>
              <a:pPr algn="r"/>
              <a:r>
                <a:rPr lang="en-US" sz="1000" dirty="0">
                  <a:latin typeface="Helvetica" charset="0"/>
                  <a:ea typeface="Helvetica" charset="0"/>
                  <a:cs typeface="Helvetica" charset="0"/>
                </a:rPr>
                <a:t>Ratings: pain intensity</a:t>
              </a:r>
            </a:p>
          </p:txBody>
        </p:sp>
        <p:sp>
          <p:nvSpPr>
            <p:cNvPr id="66" name="TextBox 128"/>
            <p:cNvSpPr txBox="1"/>
            <p:nvPr/>
          </p:nvSpPr>
          <p:spPr>
            <a:xfrm rot="18742792">
              <a:off x="5974904" y="4195144"/>
              <a:ext cx="1854995" cy="246221"/>
            </a:xfrm>
            <a:prstGeom prst="rect">
              <a:avLst/>
            </a:prstGeom>
            <a:noFill/>
          </p:spPr>
          <p:txBody>
            <a:bodyPr wrap="none" rtlCol="0">
              <a:spAutoFit/>
            </a:bodyPr>
            <a:lstStyle/>
            <a:p>
              <a:pPr algn="r"/>
              <a:r>
                <a:rPr lang="en-US" sz="1000">
                  <a:latin typeface="Helvetica" charset="0"/>
                  <a:ea typeface="Helvetica" charset="0"/>
                  <a:cs typeface="Helvetica" charset="0"/>
                </a:rPr>
                <a:t>Ratings: pain </a:t>
              </a:r>
              <a:r>
                <a:rPr lang="en-US" sz="1000" dirty="0">
                  <a:latin typeface="Helvetica" charset="0"/>
                  <a:ea typeface="Helvetica" charset="0"/>
                  <a:cs typeface="Helvetica" charset="0"/>
                </a:rPr>
                <a:t>unpleasantness</a:t>
              </a:r>
            </a:p>
          </p:txBody>
        </p:sp>
        <p:sp>
          <p:nvSpPr>
            <p:cNvPr id="67" name="TextBox 128"/>
            <p:cNvSpPr txBox="1"/>
            <p:nvPr/>
          </p:nvSpPr>
          <p:spPr>
            <a:xfrm rot="18742792">
              <a:off x="6837337" y="3979041"/>
              <a:ext cx="1269899" cy="246221"/>
            </a:xfrm>
            <a:prstGeom prst="rect">
              <a:avLst/>
            </a:prstGeom>
            <a:noFill/>
          </p:spPr>
          <p:txBody>
            <a:bodyPr wrap="none" rtlCol="0">
              <a:spAutoFit/>
            </a:bodyPr>
            <a:lstStyle/>
            <a:p>
              <a:pPr algn="r"/>
              <a:r>
                <a:rPr lang="en-US" sz="1000" dirty="0">
                  <a:latin typeface="Helvetica" charset="0"/>
                  <a:ea typeface="Helvetica" charset="0"/>
                  <a:cs typeface="Helvetica" charset="0"/>
                </a:rPr>
                <a:t>SCR: pain intensity</a:t>
              </a:r>
            </a:p>
          </p:txBody>
        </p:sp>
        <p:sp>
          <p:nvSpPr>
            <p:cNvPr id="68" name="TextBox 128"/>
            <p:cNvSpPr txBox="1"/>
            <p:nvPr/>
          </p:nvSpPr>
          <p:spPr>
            <a:xfrm rot="18742792">
              <a:off x="6863935" y="4135345"/>
              <a:ext cx="1693091" cy="246221"/>
            </a:xfrm>
            <a:prstGeom prst="rect">
              <a:avLst/>
            </a:prstGeom>
            <a:noFill/>
          </p:spPr>
          <p:txBody>
            <a:bodyPr wrap="none" rtlCol="0">
              <a:spAutoFit/>
            </a:bodyPr>
            <a:lstStyle/>
            <a:p>
              <a:pPr algn="r"/>
              <a:r>
                <a:rPr lang="en-US" sz="1000">
                  <a:latin typeface="Helvetica" charset="0"/>
                  <a:ea typeface="Helvetica" charset="0"/>
                  <a:cs typeface="Helvetica" charset="0"/>
                </a:rPr>
                <a:t>SCR: pain </a:t>
              </a:r>
              <a:r>
                <a:rPr lang="en-US" sz="1000" dirty="0">
                  <a:latin typeface="Helvetica" charset="0"/>
                  <a:ea typeface="Helvetica" charset="0"/>
                  <a:cs typeface="Helvetica" charset="0"/>
                </a:rPr>
                <a:t>unpleasantness</a:t>
              </a:r>
            </a:p>
          </p:txBody>
        </p:sp>
        <p:sp>
          <p:nvSpPr>
            <p:cNvPr id="69" name="TextBox 128"/>
            <p:cNvSpPr txBox="1"/>
            <p:nvPr/>
          </p:nvSpPr>
          <p:spPr>
            <a:xfrm rot="18742792">
              <a:off x="7584607" y="3981409"/>
              <a:ext cx="1276311" cy="246221"/>
            </a:xfrm>
            <a:prstGeom prst="rect">
              <a:avLst/>
            </a:prstGeom>
            <a:noFill/>
          </p:spPr>
          <p:txBody>
            <a:bodyPr wrap="none" rtlCol="0">
              <a:spAutoFit/>
            </a:bodyPr>
            <a:lstStyle/>
            <a:p>
              <a:pPr algn="r"/>
              <a:r>
                <a:rPr lang="en-US" sz="1000" dirty="0">
                  <a:latin typeface="Helvetica" charset="0"/>
                  <a:ea typeface="Helvetica" charset="0"/>
                  <a:cs typeface="Helvetica" charset="0"/>
                </a:rPr>
                <a:t>ECG: pain intensity</a:t>
              </a:r>
            </a:p>
          </p:txBody>
        </p:sp>
        <p:sp>
          <p:nvSpPr>
            <p:cNvPr id="70" name="TextBox 128"/>
            <p:cNvSpPr txBox="1"/>
            <p:nvPr/>
          </p:nvSpPr>
          <p:spPr>
            <a:xfrm rot="18742792">
              <a:off x="7610757" y="4137714"/>
              <a:ext cx="1699503" cy="246221"/>
            </a:xfrm>
            <a:prstGeom prst="rect">
              <a:avLst/>
            </a:prstGeom>
            <a:noFill/>
          </p:spPr>
          <p:txBody>
            <a:bodyPr wrap="none" rtlCol="0">
              <a:spAutoFit/>
            </a:bodyPr>
            <a:lstStyle/>
            <a:p>
              <a:pPr algn="r"/>
              <a:r>
                <a:rPr lang="en-US" sz="1000">
                  <a:latin typeface="Helvetica" charset="0"/>
                  <a:ea typeface="Helvetica" charset="0"/>
                  <a:cs typeface="Helvetica" charset="0"/>
                </a:rPr>
                <a:t>ECG: pain </a:t>
              </a:r>
              <a:r>
                <a:rPr lang="en-US" sz="1000" dirty="0">
                  <a:latin typeface="Helvetica" charset="0"/>
                  <a:ea typeface="Helvetica" charset="0"/>
                  <a:cs typeface="Helvetica" charset="0"/>
                </a:rPr>
                <a:t>unpleasantness</a:t>
              </a:r>
            </a:p>
          </p:txBody>
        </p:sp>
        <p:sp>
          <p:nvSpPr>
            <p:cNvPr id="89" name="TextBox 128"/>
            <p:cNvSpPr txBox="1"/>
            <p:nvPr/>
          </p:nvSpPr>
          <p:spPr>
            <a:xfrm>
              <a:off x="9030348" y="1996793"/>
              <a:ext cx="671979" cy="200055"/>
            </a:xfrm>
            <a:prstGeom prst="rect">
              <a:avLst/>
            </a:prstGeom>
            <a:noFill/>
          </p:spPr>
          <p:txBody>
            <a:bodyPr wrap="none" rtlCol="0">
              <a:spAutoFit/>
            </a:bodyPr>
            <a:lstStyle/>
            <a:p>
              <a:r>
                <a:rPr lang="en-US" sz="700" dirty="0">
                  <a:latin typeface="Helvetica" charset="0"/>
                  <a:ea typeface="Helvetica" charset="0"/>
                  <a:cs typeface="Helvetica" charset="0"/>
                </a:rPr>
                <a:t>Regulate-up</a:t>
              </a:r>
            </a:p>
          </p:txBody>
        </p:sp>
        <p:cxnSp>
          <p:nvCxnSpPr>
            <p:cNvPr id="91" name="직선 화살표 연결선 90"/>
            <p:cNvCxnSpPr/>
            <p:nvPr/>
          </p:nvCxnSpPr>
          <p:spPr>
            <a:xfrm flipH="1">
              <a:off x="9171823" y="2759723"/>
              <a:ext cx="6" cy="622744"/>
            </a:xfrm>
            <a:prstGeom prst="straightConnector1">
              <a:avLst/>
            </a:prstGeom>
            <a:ln w="12700">
              <a:solidFill>
                <a:srgbClr val="0072B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직선 화살표 연결선 91"/>
            <p:cNvCxnSpPr/>
            <p:nvPr/>
          </p:nvCxnSpPr>
          <p:spPr>
            <a:xfrm flipV="1">
              <a:off x="9171823" y="2189097"/>
              <a:ext cx="5" cy="571112"/>
            </a:xfrm>
            <a:prstGeom prst="straightConnector1">
              <a:avLst/>
            </a:prstGeom>
            <a:ln w="12700">
              <a:solidFill>
                <a:srgbClr val="DA531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128"/>
            <p:cNvSpPr txBox="1"/>
            <p:nvPr/>
          </p:nvSpPr>
          <p:spPr>
            <a:xfrm>
              <a:off x="9030604" y="3357617"/>
              <a:ext cx="397866" cy="200055"/>
            </a:xfrm>
            <a:prstGeom prst="rect">
              <a:avLst/>
            </a:prstGeom>
            <a:noFill/>
          </p:spPr>
          <p:txBody>
            <a:bodyPr wrap="none" rtlCol="0">
              <a:spAutoFit/>
            </a:bodyPr>
            <a:lstStyle/>
            <a:p>
              <a:r>
                <a:rPr lang="en-US" sz="700" dirty="0">
                  <a:latin typeface="Helvetica" charset="0"/>
                  <a:ea typeface="Helvetica" charset="0"/>
                  <a:cs typeface="Helvetica" charset="0"/>
                </a:rPr>
                <a:t>down</a:t>
              </a:r>
            </a:p>
          </p:txBody>
        </p:sp>
        <p:sp>
          <p:nvSpPr>
            <p:cNvPr id="95" name="TextBox 128"/>
            <p:cNvSpPr txBox="1"/>
            <p:nvPr/>
          </p:nvSpPr>
          <p:spPr>
            <a:xfrm rot="16200000">
              <a:off x="5374008" y="2692446"/>
              <a:ext cx="1774845" cy="261610"/>
            </a:xfrm>
            <a:prstGeom prst="rect">
              <a:avLst/>
            </a:prstGeom>
            <a:noFill/>
          </p:spPr>
          <p:txBody>
            <a:bodyPr wrap="none" rtlCol="0">
              <a:spAutoFit/>
            </a:bodyPr>
            <a:lstStyle/>
            <a:p>
              <a:pPr algn="r"/>
              <a:r>
                <a:rPr lang="en-US" sz="1100" dirty="0">
                  <a:latin typeface="Helvetica" charset="0"/>
                  <a:ea typeface="Helvetica" charset="0"/>
                  <a:cs typeface="Helvetica" charset="0"/>
                </a:rPr>
                <a:t>Relative </a:t>
              </a:r>
              <a:r>
                <a:rPr lang="en-US" sz="1100">
                  <a:latin typeface="Helvetica" charset="0"/>
                  <a:ea typeface="Helvetica" charset="0"/>
                  <a:cs typeface="Helvetica" charset="0"/>
                </a:rPr>
                <a:t>effect magnitude</a:t>
              </a:r>
              <a:endParaRPr lang="en-US" sz="1100" dirty="0">
                <a:latin typeface="Helvetica" charset="0"/>
                <a:ea typeface="Helvetica" charset="0"/>
                <a:cs typeface="Helvetica" charset="0"/>
              </a:endParaRPr>
            </a:p>
          </p:txBody>
        </p:sp>
        <p:sp>
          <p:nvSpPr>
            <p:cNvPr id="22" name="텍스트 상자 21"/>
            <p:cNvSpPr txBox="1"/>
            <p:nvPr/>
          </p:nvSpPr>
          <p:spPr>
            <a:xfrm>
              <a:off x="6917611" y="2410256"/>
              <a:ext cx="290464" cy="253916"/>
            </a:xfrm>
            <a:prstGeom prst="rect">
              <a:avLst/>
            </a:prstGeom>
            <a:noFill/>
          </p:spPr>
          <p:txBody>
            <a:bodyPr wrap="none" rtlCol="0">
              <a:spAutoFit/>
            </a:bodyPr>
            <a:lstStyle/>
            <a:p>
              <a:pPr algn="ctr"/>
              <a:r>
                <a:rPr kumimoji="1" lang="en-US" altLang="ko-KR" sz="1000" dirty="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99" name="텍스트 상자 98"/>
            <p:cNvSpPr txBox="1"/>
            <p:nvPr/>
          </p:nvSpPr>
          <p:spPr>
            <a:xfrm>
              <a:off x="6894033" y="3111075"/>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0" name="텍스트 상자 99"/>
            <p:cNvSpPr txBox="1"/>
            <p:nvPr/>
          </p:nvSpPr>
          <p:spPr>
            <a:xfrm>
              <a:off x="7273492" y="2009088"/>
              <a:ext cx="333746" cy="246221"/>
            </a:xfrm>
            <a:prstGeom prst="rect">
              <a:avLst/>
            </a:prstGeom>
            <a:noFill/>
          </p:spPr>
          <p:txBody>
            <a:bodyPr wrap="none" rtlCol="0">
              <a:spAutoFit/>
            </a:bodyPr>
            <a:lstStyle/>
            <a:p>
              <a:pPr algn="ctr"/>
              <a:r>
                <a:rPr kumimoji="1" lang="en-US" altLang="ko-KR" sz="1000" dirty="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1" name="텍스트 상자 100"/>
            <p:cNvSpPr txBox="1"/>
            <p:nvPr/>
          </p:nvSpPr>
          <p:spPr>
            <a:xfrm>
              <a:off x="7279415" y="3429157"/>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2" name="텍스트 상자 101"/>
            <p:cNvSpPr txBox="1"/>
            <p:nvPr/>
          </p:nvSpPr>
          <p:spPr>
            <a:xfrm>
              <a:off x="7698383" y="2392952"/>
              <a:ext cx="243978" cy="215444"/>
            </a:xfrm>
            <a:prstGeom prst="rect">
              <a:avLst/>
            </a:prstGeom>
            <a:noFill/>
          </p:spPr>
          <p:txBody>
            <a:bodyPr wrap="none" rtlCol="0">
              <a:spAutoFit/>
            </a:bodyPr>
            <a:lstStyle/>
            <a:p>
              <a:pPr algn="ctr"/>
              <a:r>
                <a:rPr kumimoji="1" lang="en-US" altLang="ko-KR" sz="800" dirty="0">
                  <a:latin typeface="Helvetica" charset="0"/>
                  <a:ea typeface="Helvetica" charset="0"/>
                  <a:cs typeface="Helvetica" charset="0"/>
                </a:rPr>
                <a:t>+</a:t>
              </a:r>
              <a:endParaRPr kumimoji="1" lang="ko-KR" altLang="en-US" sz="800" dirty="0">
                <a:latin typeface="Helvetica" charset="0"/>
                <a:ea typeface="Helvetica" charset="0"/>
                <a:cs typeface="Helvetica" charset="0"/>
              </a:endParaRPr>
            </a:p>
          </p:txBody>
        </p:sp>
        <p:sp>
          <p:nvSpPr>
            <p:cNvPr id="103" name="텍스트 상자 102"/>
            <p:cNvSpPr txBox="1"/>
            <p:nvPr/>
          </p:nvSpPr>
          <p:spPr>
            <a:xfrm>
              <a:off x="7698383" y="2859306"/>
              <a:ext cx="243978" cy="215444"/>
            </a:xfrm>
            <a:prstGeom prst="rect">
              <a:avLst/>
            </a:prstGeom>
            <a:noFill/>
          </p:spPr>
          <p:txBody>
            <a:bodyPr wrap="none" rtlCol="0">
              <a:spAutoFit/>
            </a:bodyPr>
            <a:lstStyle/>
            <a:p>
              <a:pPr algn="ctr"/>
              <a:r>
                <a:rPr kumimoji="1" lang="en-US" altLang="ko-KR" sz="800" dirty="0">
                  <a:latin typeface="Helvetica" charset="0"/>
                  <a:ea typeface="Helvetica" charset="0"/>
                  <a:cs typeface="Helvetica" charset="0"/>
                </a:rPr>
                <a:t>+</a:t>
              </a:r>
              <a:endParaRPr kumimoji="1" lang="ko-KR" altLang="en-US" sz="800" dirty="0">
                <a:latin typeface="Helvetica" charset="0"/>
                <a:ea typeface="Helvetica" charset="0"/>
                <a:cs typeface="Helvetica" charset="0"/>
              </a:endParaRPr>
            </a:p>
          </p:txBody>
        </p:sp>
        <p:sp>
          <p:nvSpPr>
            <p:cNvPr id="104" name="텍스트 상자 103"/>
            <p:cNvSpPr txBox="1"/>
            <p:nvPr/>
          </p:nvSpPr>
          <p:spPr>
            <a:xfrm>
              <a:off x="8076574" y="2396245"/>
              <a:ext cx="243978" cy="215444"/>
            </a:xfrm>
            <a:prstGeom prst="rect">
              <a:avLst/>
            </a:prstGeom>
            <a:noFill/>
          </p:spPr>
          <p:txBody>
            <a:bodyPr wrap="none" rtlCol="0">
              <a:spAutoFit/>
            </a:bodyPr>
            <a:lstStyle/>
            <a:p>
              <a:pPr algn="ctr"/>
              <a:r>
                <a:rPr kumimoji="1" lang="en-US" altLang="ko-KR" sz="800">
                  <a:latin typeface="Helvetica" charset="0"/>
                  <a:ea typeface="Helvetica" charset="0"/>
                  <a:cs typeface="Helvetica" charset="0"/>
                </a:rPr>
                <a:t>+</a:t>
              </a:r>
              <a:endParaRPr kumimoji="1" lang="ko-KR" altLang="en-US" sz="800" dirty="0">
                <a:latin typeface="Helvetica" charset="0"/>
                <a:ea typeface="Helvetica" charset="0"/>
                <a:cs typeface="Helvetica" charset="0"/>
              </a:endParaRPr>
            </a:p>
          </p:txBody>
        </p:sp>
        <p:sp>
          <p:nvSpPr>
            <p:cNvPr id="105" name="텍스트 상자 104"/>
            <p:cNvSpPr txBox="1"/>
            <p:nvPr/>
          </p:nvSpPr>
          <p:spPr>
            <a:xfrm>
              <a:off x="8411006" y="2107276"/>
              <a:ext cx="333746" cy="246221"/>
            </a:xfrm>
            <a:prstGeom prst="rect">
              <a:avLst/>
            </a:prstGeom>
            <a:noFill/>
          </p:spPr>
          <p:txBody>
            <a:bodyPr wrap="none" rtlCol="0">
              <a:spAutoFit/>
            </a:bodyPr>
            <a:lstStyle/>
            <a:p>
              <a:pPr algn="ctr"/>
              <a:r>
                <a:rPr kumimoji="1" lang="en-US" altLang="ko-KR" sz="1000" dirty="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7" name="텍스트 상자 106"/>
            <p:cNvSpPr txBox="1"/>
            <p:nvPr/>
          </p:nvSpPr>
          <p:spPr>
            <a:xfrm>
              <a:off x="8815405" y="2242116"/>
              <a:ext cx="284052"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8" name="텍스트 상자 107"/>
            <p:cNvSpPr txBox="1"/>
            <p:nvPr/>
          </p:nvSpPr>
          <p:spPr>
            <a:xfrm>
              <a:off x="8065936" y="2853034"/>
              <a:ext cx="266420" cy="184666"/>
            </a:xfrm>
            <a:prstGeom prst="rect">
              <a:avLst/>
            </a:prstGeom>
            <a:noFill/>
          </p:spPr>
          <p:txBody>
            <a:bodyPr wrap="none" rtlCol="0">
              <a:spAutoFit/>
            </a:bodyPr>
            <a:lstStyle/>
            <a:p>
              <a:pPr algn="ctr"/>
              <a:r>
                <a:rPr kumimoji="1" lang="en-US" altLang="ko-KR" sz="600" i="1" dirty="0">
                  <a:latin typeface="Helvetica" charset="0"/>
                  <a:ea typeface="Helvetica" charset="0"/>
                  <a:cs typeface="Helvetica" charset="0"/>
                </a:rPr>
                <a:t>ns</a:t>
              </a:r>
              <a:endParaRPr kumimoji="1" lang="ko-KR" altLang="en-US" sz="600" i="1" dirty="0">
                <a:latin typeface="Helvetica" charset="0"/>
                <a:ea typeface="Helvetica" charset="0"/>
                <a:cs typeface="Helvetica" charset="0"/>
              </a:endParaRPr>
            </a:p>
          </p:txBody>
        </p:sp>
        <p:sp>
          <p:nvSpPr>
            <p:cNvPr id="110" name="텍스트 상자 109"/>
            <p:cNvSpPr txBox="1"/>
            <p:nvPr/>
          </p:nvSpPr>
          <p:spPr>
            <a:xfrm>
              <a:off x="8440187" y="2786682"/>
              <a:ext cx="266420" cy="184666"/>
            </a:xfrm>
            <a:prstGeom prst="rect">
              <a:avLst/>
            </a:prstGeom>
            <a:noFill/>
          </p:spPr>
          <p:txBody>
            <a:bodyPr wrap="none" rtlCol="0">
              <a:spAutoFit/>
            </a:bodyPr>
            <a:lstStyle/>
            <a:p>
              <a:pPr algn="ctr"/>
              <a:r>
                <a:rPr kumimoji="1" lang="en-US" altLang="ko-KR" sz="600" i="1" dirty="0">
                  <a:latin typeface="Helvetica" charset="0"/>
                  <a:ea typeface="Helvetica" charset="0"/>
                  <a:cs typeface="Helvetica" charset="0"/>
                </a:rPr>
                <a:t>ns</a:t>
              </a:r>
              <a:endParaRPr kumimoji="1" lang="ko-KR" altLang="en-US" sz="600" i="1" dirty="0">
                <a:latin typeface="Helvetica" charset="0"/>
                <a:ea typeface="Helvetica" charset="0"/>
                <a:cs typeface="Helvetica" charset="0"/>
              </a:endParaRPr>
            </a:p>
          </p:txBody>
        </p:sp>
        <p:sp>
          <p:nvSpPr>
            <p:cNvPr id="111" name="텍스트 상자 110"/>
            <p:cNvSpPr txBox="1"/>
            <p:nvPr/>
          </p:nvSpPr>
          <p:spPr>
            <a:xfrm>
              <a:off x="8820106" y="2877260"/>
              <a:ext cx="266420" cy="184666"/>
            </a:xfrm>
            <a:prstGeom prst="rect">
              <a:avLst/>
            </a:prstGeom>
            <a:noFill/>
          </p:spPr>
          <p:txBody>
            <a:bodyPr wrap="none" rtlCol="0">
              <a:spAutoFit/>
            </a:bodyPr>
            <a:lstStyle/>
            <a:p>
              <a:pPr algn="ctr"/>
              <a:r>
                <a:rPr kumimoji="1" lang="en-US" altLang="ko-KR" sz="600" i="1" dirty="0">
                  <a:latin typeface="Helvetica" charset="0"/>
                  <a:ea typeface="Helvetica" charset="0"/>
                  <a:cs typeface="Helvetica" charset="0"/>
                </a:rPr>
                <a:t>ns</a:t>
              </a:r>
              <a:endParaRPr kumimoji="1" lang="ko-KR" altLang="en-US" sz="600" i="1" dirty="0">
                <a:latin typeface="Helvetica" charset="0"/>
                <a:ea typeface="Helvetica" charset="0"/>
                <a:cs typeface="Helvetica" charset="0"/>
              </a:endParaRPr>
            </a:p>
          </p:txBody>
        </p:sp>
        <p:cxnSp>
          <p:nvCxnSpPr>
            <p:cNvPr id="71" name="직선 화살표 연결선 70"/>
            <p:cNvCxnSpPr/>
            <p:nvPr/>
          </p:nvCxnSpPr>
          <p:spPr>
            <a:xfrm>
              <a:off x="6789774" y="2066226"/>
              <a:ext cx="0" cy="68400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128"/>
            <p:cNvSpPr txBox="1"/>
            <p:nvPr/>
          </p:nvSpPr>
          <p:spPr>
            <a:xfrm>
              <a:off x="6719076" y="1828983"/>
              <a:ext cx="647934" cy="200055"/>
            </a:xfrm>
            <a:prstGeom prst="rect">
              <a:avLst/>
            </a:prstGeom>
            <a:noFill/>
          </p:spPr>
          <p:txBody>
            <a:bodyPr wrap="none" rtlCol="0">
              <a:spAutoFit/>
            </a:bodyPr>
            <a:lstStyle/>
            <a:p>
              <a:r>
                <a:rPr lang="en-US" sz="700">
                  <a:latin typeface="Helvetica" charset="0"/>
                  <a:ea typeface="Helvetica" charset="0"/>
                  <a:cs typeface="Helvetica" charset="0"/>
                </a:rPr>
                <a:t>1</a:t>
              </a:r>
              <a:r>
                <a:rPr lang="en-US" sz="700" dirty="0">
                  <a:latin typeface="Helvetica" charset="0"/>
                  <a:ea typeface="Helvetica" charset="0"/>
                  <a:cs typeface="Helvetica" charset="0"/>
                </a:rPr>
                <a:t>˚</a:t>
              </a:r>
              <a:r>
                <a:rPr lang="en-US" sz="700">
                  <a:latin typeface="Helvetica" charset="0"/>
                  <a:ea typeface="Helvetica" charset="0"/>
                  <a:cs typeface="Helvetica" charset="0"/>
                </a:rPr>
                <a:t>C change</a:t>
              </a:r>
              <a:endParaRPr lang="en-US" sz="700" dirty="0">
                <a:latin typeface="Helvetica" charset="0"/>
                <a:ea typeface="Helvetica" charset="0"/>
                <a:cs typeface="Helvetica" charset="0"/>
              </a:endParaRPr>
            </a:p>
          </p:txBody>
        </p:sp>
        <p:sp>
          <p:nvSpPr>
            <p:cNvPr id="73" name="호 72"/>
            <p:cNvSpPr/>
            <p:nvPr/>
          </p:nvSpPr>
          <p:spPr>
            <a:xfrm>
              <a:off x="6628916" y="1828983"/>
              <a:ext cx="319222" cy="384263"/>
            </a:xfrm>
            <a:prstGeom prst="arc">
              <a:avLst>
                <a:gd name="adj1" fmla="val 137444"/>
                <a:gd name="adj2" fmla="val 5020302"/>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spTree>
    <p:extLst>
      <p:ext uri="{BB962C8B-B14F-4D97-AF65-F5344CB8AC3E}">
        <p14:creationId xmlns:p14="http://schemas.microsoft.com/office/powerpoint/2010/main" val="1502357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S1</a:t>
            </a:r>
          </a:p>
        </p:txBody>
      </p:sp>
      <p:grpSp>
        <p:nvGrpSpPr>
          <p:cNvPr id="5" name="그룹 4"/>
          <p:cNvGrpSpPr/>
          <p:nvPr/>
        </p:nvGrpSpPr>
        <p:grpSpPr>
          <a:xfrm>
            <a:off x="2086901" y="520360"/>
            <a:ext cx="7031909" cy="2787613"/>
            <a:chOff x="2086901" y="520360"/>
            <a:chExt cx="7031909" cy="2787613"/>
          </a:xfrm>
        </p:grpSpPr>
        <p:sp>
          <p:nvSpPr>
            <p:cNvPr id="21" name="직사각형 20"/>
            <p:cNvSpPr/>
            <p:nvPr/>
          </p:nvSpPr>
          <p:spPr>
            <a:xfrm>
              <a:off x="2086901" y="520360"/>
              <a:ext cx="7018461" cy="2787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TextBox 5"/>
            <p:cNvSpPr txBox="1"/>
            <p:nvPr/>
          </p:nvSpPr>
          <p:spPr>
            <a:xfrm>
              <a:off x="2100349" y="553980"/>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grpSp>
          <p:nvGrpSpPr>
            <p:cNvPr id="2" name="Group 1"/>
            <p:cNvGrpSpPr/>
            <p:nvPr/>
          </p:nvGrpSpPr>
          <p:grpSpPr>
            <a:xfrm>
              <a:off x="2191554" y="1054263"/>
              <a:ext cx="3308813" cy="2136907"/>
              <a:chOff x="6118241" y="999133"/>
              <a:chExt cx="3308813" cy="2136907"/>
            </a:xfrm>
          </p:grpSpPr>
          <p:sp>
            <p:nvSpPr>
              <p:cNvPr id="33" name="Rectangle 32"/>
              <p:cNvSpPr/>
              <p:nvPr/>
            </p:nvSpPr>
            <p:spPr>
              <a:xfrm>
                <a:off x="6762592" y="2576492"/>
                <a:ext cx="283464"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52597" y="2576492"/>
                <a:ext cx="1204623"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6507" y="999133"/>
                <a:ext cx="3020060" cy="1874520"/>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63693" t="10951" r="5281" b="70740"/>
              <a:stretch/>
            </p:blipFill>
            <p:spPr>
              <a:xfrm>
                <a:off x="8093315" y="1123021"/>
                <a:ext cx="1333739" cy="488521"/>
              </a:xfrm>
              <a:prstGeom prst="rect">
                <a:avLst/>
              </a:prstGeom>
            </p:spPr>
          </p:pic>
          <p:sp>
            <p:nvSpPr>
              <p:cNvPr id="15" name="TextBox 14"/>
              <p:cNvSpPr txBox="1"/>
              <p:nvPr/>
            </p:nvSpPr>
            <p:spPr>
              <a:xfrm rot="16200000">
                <a:off x="5480727" y="1725027"/>
                <a:ext cx="1552028"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amplitude (µS)</a:t>
                </a:r>
              </a:p>
            </p:txBody>
          </p:sp>
          <p:sp>
            <p:nvSpPr>
              <p:cNvPr id="16" name="TextBox 15"/>
              <p:cNvSpPr txBox="1"/>
              <p:nvPr/>
            </p:nvSpPr>
            <p:spPr>
              <a:xfrm>
                <a:off x="7384342" y="2859041"/>
                <a:ext cx="1237135" cy="276999"/>
              </a:xfrm>
              <a:prstGeom prst="rect">
                <a:avLst/>
              </a:prstGeom>
              <a:noFill/>
            </p:spPr>
            <p:txBody>
              <a:bodyPr wrap="none" rtlCol="0">
                <a:spAutoFit/>
              </a:bodyPr>
              <a:lstStyle/>
              <a:p>
                <a:pPr algn="ctr"/>
                <a:r>
                  <a:rPr lang="en-US" sz="1200" dirty="0">
                    <a:latin typeface="Helvetica" charset="0"/>
                    <a:ea typeface="Helvetica" charset="0"/>
                    <a:cs typeface="Helvetica" charset="0"/>
                  </a:rPr>
                  <a:t>Time (seconds)</a:t>
                </a:r>
              </a:p>
            </p:txBody>
          </p:sp>
        </p:grpSp>
        <p:grpSp>
          <p:nvGrpSpPr>
            <p:cNvPr id="3" name="Group 2"/>
            <p:cNvGrpSpPr/>
            <p:nvPr/>
          </p:nvGrpSpPr>
          <p:grpSpPr>
            <a:xfrm>
              <a:off x="5825627" y="1054263"/>
              <a:ext cx="3293183" cy="2151219"/>
              <a:chOff x="6041527" y="3617168"/>
              <a:chExt cx="3293183" cy="2151219"/>
            </a:xfrm>
          </p:grpSpPr>
          <p:sp>
            <p:nvSpPr>
              <p:cNvPr id="40" name="Rectangle 39"/>
              <p:cNvSpPr/>
              <p:nvPr/>
            </p:nvSpPr>
            <p:spPr>
              <a:xfrm>
                <a:off x="6741902" y="5192170"/>
                <a:ext cx="283464"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031907" y="5192170"/>
                <a:ext cx="1204623"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650" y="3617168"/>
                <a:ext cx="3020060" cy="1874520"/>
              </a:xfrm>
              <a:prstGeom prst="rect">
                <a:avLst/>
              </a:prstGeom>
            </p:spPr>
          </p:pic>
          <p:sp>
            <p:nvSpPr>
              <p:cNvPr id="36" name="TextBox 35"/>
              <p:cNvSpPr txBox="1"/>
              <p:nvPr/>
            </p:nvSpPr>
            <p:spPr>
              <a:xfrm>
                <a:off x="7384341" y="5491388"/>
                <a:ext cx="1237135" cy="276999"/>
              </a:xfrm>
              <a:prstGeom prst="rect">
                <a:avLst/>
              </a:prstGeom>
              <a:noFill/>
            </p:spPr>
            <p:txBody>
              <a:bodyPr wrap="none" rtlCol="0">
                <a:spAutoFit/>
              </a:bodyPr>
              <a:lstStyle/>
              <a:p>
                <a:pPr algn="ctr"/>
                <a:r>
                  <a:rPr lang="en-US" sz="1200">
                    <a:latin typeface="Helvetica" charset="0"/>
                    <a:ea typeface="Helvetica" charset="0"/>
                    <a:cs typeface="Helvetica" charset="0"/>
                  </a:rPr>
                  <a:t>Time (seconds)</a:t>
                </a:r>
                <a:endParaRPr lang="en-US" sz="1200" dirty="0">
                  <a:latin typeface="Helvetica" charset="0"/>
                  <a:ea typeface="Helvetica" charset="0"/>
                  <a:cs typeface="Helvetica" charset="0"/>
                </a:endParaRPr>
              </a:p>
            </p:txBody>
          </p:sp>
          <p:sp>
            <p:nvSpPr>
              <p:cNvPr id="37" name="TextBox 36"/>
              <p:cNvSpPr txBox="1"/>
              <p:nvPr/>
            </p:nvSpPr>
            <p:spPr>
              <a:xfrm rot="16200000">
                <a:off x="5634845" y="4323998"/>
                <a:ext cx="1090363" cy="276999"/>
              </a:xfrm>
              <a:prstGeom prst="rect">
                <a:avLst/>
              </a:prstGeom>
              <a:noFill/>
            </p:spPr>
            <p:txBody>
              <a:bodyPr wrap="none" rtlCol="0">
                <a:spAutoFit/>
              </a:bodyPr>
              <a:lstStyle/>
              <a:p>
                <a:pPr algn="ctr"/>
                <a:r>
                  <a:rPr lang="en-US" sz="1200" dirty="0">
                    <a:latin typeface="Helvetica" charset="0"/>
                    <a:ea typeface="Helvetica" charset="0"/>
                    <a:cs typeface="Helvetica" charset="0"/>
                  </a:rPr>
                  <a:t>IBI (seconds)</a:t>
                </a:r>
              </a:p>
            </p:txBody>
          </p:sp>
        </p:grpSp>
        <p:sp>
          <p:nvSpPr>
            <p:cNvPr id="42" name="TextBox 41"/>
            <p:cNvSpPr txBox="1"/>
            <p:nvPr/>
          </p:nvSpPr>
          <p:spPr>
            <a:xfrm>
              <a:off x="2417514" y="641731"/>
              <a:ext cx="2075283" cy="276999"/>
            </a:xfrm>
            <a:prstGeom prst="rect">
              <a:avLst/>
            </a:prstGeom>
            <a:noFill/>
          </p:spPr>
          <p:txBody>
            <a:bodyPr wrap="none" rtlCol="0">
              <a:spAutoFit/>
            </a:bodyPr>
            <a:lstStyle/>
            <a:p>
              <a:r>
                <a:rPr lang="en-US" sz="1200" dirty="0">
                  <a:latin typeface="Helvetica" charset="0"/>
                  <a:ea typeface="Helvetica" charset="0"/>
                  <a:cs typeface="Helvetica" charset="0"/>
                </a:rPr>
                <a:t>Skin conductance response</a:t>
              </a:r>
            </a:p>
          </p:txBody>
        </p:sp>
        <p:sp>
          <p:nvSpPr>
            <p:cNvPr id="44" name="TextBox 43"/>
            <p:cNvSpPr txBox="1"/>
            <p:nvPr/>
          </p:nvSpPr>
          <p:spPr>
            <a:xfrm>
              <a:off x="6140726" y="641731"/>
              <a:ext cx="2707818" cy="276999"/>
            </a:xfrm>
            <a:prstGeom prst="rect">
              <a:avLst/>
            </a:prstGeom>
            <a:noFill/>
          </p:spPr>
          <p:txBody>
            <a:bodyPr wrap="none" rtlCol="0">
              <a:spAutoFit/>
            </a:bodyPr>
            <a:lstStyle/>
            <a:p>
              <a:r>
                <a:rPr lang="en-US" sz="1200" dirty="0">
                  <a:latin typeface="Helvetica" charset="0"/>
                  <a:ea typeface="Helvetica" charset="0"/>
                  <a:cs typeface="Helvetica" charset="0"/>
                </a:rPr>
                <a:t>Electrocardiogram: inter-beat interval</a:t>
              </a:r>
            </a:p>
          </p:txBody>
        </p:sp>
        <p:sp>
          <p:nvSpPr>
            <p:cNvPr id="20" name="TextBox 19"/>
            <p:cNvSpPr txBox="1"/>
            <p:nvPr/>
          </p:nvSpPr>
          <p:spPr>
            <a:xfrm>
              <a:off x="5796535" y="553980"/>
              <a:ext cx="341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grpSp>
    </p:spTree>
    <p:extLst>
      <p:ext uri="{BB962C8B-B14F-4D97-AF65-F5344CB8AC3E}">
        <p14:creationId xmlns:p14="http://schemas.microsoft.com/office/powerpoint/2010/main" val="4089472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S2</a:t>
            </a:r>
          </a:p>
        </p:txBody>
      </p:sp>
      <p:grpSp>
        <p:nvGrpSpPr>
          <p:cNvPr id="85" name="Group 84"/>
          <p:cNvGrpSpPr/>
          <p:nvPr/>
        </p:nvGrpSpPr>
        <p:grpSpPr>
          <a:xfrm>
            <a:off x="1871323" y="1078752"/>
            <a:ext cx="5698710" cy="3028553"/>
            <a:chOff x="1871323" y="1078752"/>
            <a:chExt cx="5698710" cy="3028553"/>
          </a:xfrm>
        </p:grpSpPr>
        <p:sp>
          <p:nvSpPr>
            <p:cNvPr id="84" name="Rectangle 83"/>
            <p:cNvSpPr/>
            <p:nvPr/>
          </p:nvSpPr>
          <p:spPr>
            <a:xfrm>
              <a:off x="1871323" y="1078752"/>
              <a:ext cx="5698710" cy="302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grpSp>
          <p:nvGrpSpPr>
            <p:cNvPr id="39" name="Group 38"/>
            <p:cNvGrpSpPr/>
            <p:nvPr/>
          </p:nvGrpSpPr>
          <p:grpSpPr>
            <a:xfrm>
              <a:off x="5455336" y="1282700"/>
              <a:ext cx="1890314" cy="742253"/>
              <a:chOff x="5455336" y="1282700"/>
              <a:chExt cx="1890314" cy="742253"/>
            </a:xfrm>
          </p:grpSpPr>
          <p:sp>
            <p:nvSpPr>
              <p:cNvPr id="34" name="Rectangle 33"/>
              <p:cNvSpPr/>
              <p:nvPr/>
            </p:nvSpPr>
            <p:spPr>
              <a:xfrm>
                <a:off x="5455336" y="1282700"/>
                <a:ext cx="1890314" cy="74225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grpSp>
            <p:nvGrpSpPr>
              <p:cNvPr id="15" name="Group 14"/>
              <p:cNvGrpSpPr/>
              <p:nvPr/>
            </p:nvGrpSpPr>
            <p:grpSpPr>
              <a:xfrm>
                <a:off x="5497692" y="1304367"/>
                <a:ext cx="1847958" cy="707886"/>
                <a:chOff x="5301625" y="1415162"/>
                <a:chExt cx="1847958" cy="707886"/>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65342" t="5646" r="27918" b="67471"/>
                <a:stretch/>
              </p:blipFill>
              <p:spPr>
                <a:xfrm>
                  <a:off x="5301625" y="1419178"/>
                  <a:ext cx="290230" cy="623629"/>
                </a:xfrm>
                <a:prstGeom prst="rect">
                  <a:avLst/>
                </a:prstGeom>
              </p:spPr>
            </p:pic>
            <p:cxnSp>
              <p:nvCxnSpPr>
                <p:cNvPr id="19" name="Straight Arrow Connector 18"/>
                <p:cNvCxnSpPr>
                  <a:cxnSpLocks noChangeAspect="1"/>
                </p:cNvCxnSpPr>
                <p:nvPr/>
              </p:nvCxnSpPr>
              <p:spPr>
                <a:xfrm flipH="1">
                  <a:off x="5418986" y="1969631"/>
                  <a:ext cx="78970" cy="91440"/>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02056" y="1415162"/>
                  <a:ext cx="1647527" cy="707886"/>
                </a:xfrm>
                <a:prstGeom prst="rect">
                  <a:avLst/>
                </a:prstGeom>
                <a:noFill/>
              </p:spPr>
              <p:txBody>
                <a:bodyPr wrap="square" rtlCol="0">
                  <a:spAutoFit/>
                </a:bodyPr>
                <a:lstStyle/>
                <a:p>
                  <a:r>
                    <a:rPr lang="en-US" sz="800" dirty="0">
                      <a:latin typeface="Helvetica" charset="0"/>
                      <a:ea typeface="Helvetica" charset="0"/>
                      <a:cs typeface="Helvetica" charset="0"/>
                    </a:rPr>
                    <a:t>SCR intensity</a:t>
                  </a:r>
                </a:p>
                <a:p>
                  <a:r>
                    <a:rPr lang="en-US" sz="800" dirty="0">
                      <a:latin typeface="Helvetica" charset="0"/>
                      <a:ea typeface="Helvetica" charset="0"/>
                      <a:cs typeface="Helvetica" charset="0"/>
                    </a:rPr>
                    <a:t>SCR unpleasantness</a:t>
                  </a:r>
                </a:p>
                <a:p>
                  <a:r>
                    <a:rPr lang="en-US" sz="800" dirty="0">
                      <a:latin typeface="Helvetica" charset="0"/>
                      <a:ea typeface="Helvetica" charset="0"/>
                      <a:cs typeface="Helvetica" charset="0"/>
                    </a:rPr>
                    <a:t>ECG intensity</a:t>
                  </a:r>
                </a:p>
                <a:p>
                  <a:r>
                    <a:rPr lang="en-US" sz="800" dirty="0">
                      <a:latin typeface="Helvetica" charset="0"/>
                      <a:ea typeface="Helvetica" charset="0"/>
                      <a:cs typeface="Helvetica" charset="0"/>
                    </a:rPr>
                    <a:t>ECG unpleasantness</a:t>
                  </a:r>
                </a:p>
                <a:p>
                  <a:r>
                    <a:rPr lang="en-US" sz="800" dirty="0">
                      <a:latin typeface="Helvetica" charset="0"/>
                      <a:ea typeface="Helvetica" charset="0"/>
                      <a:cs typeface="Helvetica" charset="0"/>
                    </a:rPr>
                    <a:t># components of the final model</a:t>
                  </a:r>
                </a:p>
              </p:txBody>
            </p:sp>
          </p:grpSp>
        </p:grpSp>
        <p:grpSp>
          <p:nvGrpSpPr>
            <p:cNvPr id="40" name="Group 39"/>
            <p:cNvGrpSpPr/>
            <p:nvPr/>
          </p:nvGrpSpPr>
          <p:grpSpPr>
            <a:xfrm>
              <a:off x="2284634" y="1093742"/>
              <a:ext cx="3170702" cy="2882312"/>
              <a:chOff x="2284634" y="1093742"/>
              <a:chExt cx="3170702" cy="2882312"/>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35028"/>
              <a:stretch/>
            </p:blipFill>
            <p:spPr>
              <a:xfrm>
                <a:off x="2523020" y="1329148"/>
                <a:ext cx="2899537" cy="2404172"/>
              </a:xfrm>
              <a:prstGeom prst="rect">
                <a:avLst/>
              </a:prstGeom>
            </p:spPr>
          </p:pic>
          <p:sp>
            <p:nvSpPr>
              <p:cNvPr id="7" name="TextBox 6"/>
              <p:cNvSpPr txBox="1"/>
              <p:nvPr/>
            </p:nvSpPr>
            <p:spPr>
              <a:xfrm rot="16200000">
                <a:off x="1027566" y="2350810"/>
                <a:ext cx="2775745" cy="261610"/>
              </a:xfrm>
              <a:prstGeom prst="rect">
                <a:avLst/>
              </a:prstGeom>
              <a:noFill/>
            </p:spPr>
            <p:txBody>
              <a:bodyPr wrap="square" rtlCol="0">
                <a:spAutoFit/>
              </a:bodyPr>
              <a:lstStyle/>
              <a:p>
                <a:pPr algn="ctr"/>
                <a:r>
                  <a:rPr lang="en-US" sz="1100" dirty="0">
                    <a:latin typeface="Helvetica" charset="0"/>
                    <a:ea typeface="Helvetica" charset="0"/>
                    <a:cs typeface="Helvetica" charset="0"/>
                  </a:rPr>
                  <a:t>Prediction-outcome correlation</a:t>
                </a:r>
              </a:p>
            </p:txBody>
          </p:sp>
          <p:sp>
            <p:nvSpPr>
              <p:cNvPr id="8" name="TextBox 7"/>
              <p:cNvSpPr txBox="1"/>
              <p:nvPr/>
            </p:nvSpPr>
            <p:spPr>
              <a:xfrm>
                <a:off x="2866285" y="3714444"/>
                <a:ext cx="2589051" cy="261610"/>
              </a:xfrm>
              <a:prstGeom prst="rect">
                <a:avLst/>
              </a:prstGeom>
              <a:noFill/>
            </p:spPr>
            <p:txBody>
              <a:bodyPr wrap="square" rtlCol="0">
                <a:spAutoFit/>
              </a:bodyPr>
              <a:lstStyle/>
              <a:p>
                <a:pPr algn="ctr"/>
                <a:r>
                  <a:rPr lang="en-US" sz="1100" dirty="0">
                    <a:latin typeface="Helvetica" charset="0"/>
                    <a:ea typeface="Helvetica" charset="0"/>
                    <a:cs typeface="Helvetica" charset="0"/>
                  </a:rPr>
                  <a:t>Number of principal components</a:t>
                </a:r>
              </a:p>
            </p:txBody>
          </p:sp>
          <p:cxnSp>
            <p:nvCxnSpPr>
              <p:cNvPr id="14" name="Straight Arrow Connector 13"/>
              <p:cNvCxnSpPr>
                <a:cxnSpLocks noChangeAspect="1"/>
              </p:cNvCxnSpPr>
              <p:nvPr/>
            </p:nvCxnSpPr>
            <p:spPr>
              <a:xfrm flipH="1">
                <a:off x="3107796" y="1618420"/>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noChangeAspect="1"/>
              </p:cNvCxnSpPr>
              <p:nvPr/>
            </p:nvCxnSpPr>
            <p:spPr>
              <a:xfrm flipH="1" flipV="1">
                <a:off x="3390267" y="2940040"/>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2822842" y="3235554"/>
                <a:ext cx="170062" cy="114383"/>
                <a:chOff x="2887973" y="2332713"/>
                <a:chExt cx="170062" cy="114383"/>
              </a:xfrm>
            </p:grpSpPr>
            <p:sp>
              <p:nvSpPr>
                <p:cNvPr id="28" name="Rectangle 27"/>
                <p:cNvSpPr/>
                <p:nvPr/>
              </p:nvSpPr>
              <p:spPr>
                <a:xfrm>
                  <a:off x="2887973" y="2371897"/>
                  <a:ext cx="1563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cxnSp>
              <p:nvCxnSpPr>
                <p:cNvPr id="29" name="Straight Connector 28"/>
                <p:cNvCxnSpPr>
                  <a:cxnSpLocks/>
                </p:cNvCxnSpPr>
                <p:nvPr/>
              </p:nvCxnSpPr>
              <p:spPr>
                <a:xfrm flipH="1">
                  <a:off x="2929053" y="2332713"/>
                  <a:ext cx="128982" cy="64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flipH="1">
                  <a:off x="2929053" y="2383088"/>
                  <a:ext cx="128982" cy="64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a:cxnSpLocks noChangeAspect="1"/>
              </p:cNvCxnSpPr>
              <p:nvPr/>
            </p:nvCxnSpPr>
            <p:spPr>
              <a:xfrm flipH="1">
                <a:off x="3107796" y="1902525"/>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noChangeAspect="1"/>
              </p:cNvCxnSpPr>
              <p:nvPr/>
            </p:nvCxnSpPr>
            <p:spPr>
              <a:xfrm flipH="1">
                <a:off x="3107796" y="2556704"/>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76715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11967498" y="1064023"/>
            <a:ext cx="2654967" cy="1397209"/>
            <a:chOff x="8528566" y="1153436"/>
            <a:chExt cx="2654967" cy="1397209"/>
          </a:xfrm>
        </p:grpSpPr>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9214" y="1930866"/>
              <a:ext cx="1764319" cy="619779"/>
            </a:xfrm>
            <a:prstGeom prst="rect">
              <a:avLst/>
            </a:prstGeom>
          </p:spPr>
        </p:pic>
        <p:cxnSp>
          <p:nvCxnSpPr>
            <p:cNvPr id="77" name="Straight Arrow Connector 76"/>
            <p:cNvCxnSpPr/>
            <p:nvPr/>
          </p:nvCxnSpPr>
          <p:spPr>
            <a:xfrm>
              <a:off x="9017413" y="2271779"/>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77"/>
            <p:cNvSpPr/>
            <p:nvPr/>
          </p:nvSpPr>
          <p:spPr>
            <a:xfrm>
              <a:off x="9514511" y="1227627"/>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9494798" y="2053570"/>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p:nvPr/>
          </p:nvCxnSpPr>
          <p:spPr>
            <a:xfrm>
              <a:off x="9027781" y="1445836"/>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797" y="1153436"/>
              <a:ext cx="1627909" cy="621792"/>
            </a:xfrm>
            <a:prstGeom prst="rect">
              <a:avLst/>
            </a:prstGeom>
          </p:spPr>
        </p:pic>
        <p:sp>
          <p:nvSpPr>
            <p:cNvPr id="82" name="TextBox 81"/>
            <p:cNvSpPr txBox="1"/>
            <p:nvPr/>
          </p:nvSpPr>
          <p:spPr>
            <a:xfrm>
              <a:off x="8528566" y="1653916"/>
              <a:ext cx="1399804" cy="430887"/>
            </a:xfrm>
            <a:prstGeom prst="rect">
              <a:avLst/>
            </a:prstGeom>
            <a:noFill/>
          </p:spPr>
          <p:txBody>
            <a:bodyPr wrap="square" rtlCol="0">
              <a:spAutoFit/>
            </a:bodyPr>
            <a:lstStyle/>
            <a:p>
              <a:pPr algn="ctr"/>
              <a:r>
                <a:rPr lang="en-US" sz="1100" dirty="0">
                  <a:latin typeface="Helvetica" charset="0"/>
                  <a:ea typeface="Helvetica" charset="0"/>
                  <a:cs typeface="Helvetica" charset="0"/>
                </a:rPr>
                <a:t>Grand</a:t>
              </a:r>
            </a:p>
            <a:p>
              <a:pPr algn="ctr"/>
              <a:r>
                <a:rPr lang="en-US" sz="1100" dirty="0">
                  <a:latin typeface="Helvetica" charset="0"/>
                  <a:ea typeface="Helvetica" charset="0"/>
                  <a:cs typeface="Helvetica" charset="0"/>
                </a:rPr>
                <a:t>average</a:t>
              </a:r>
            </a:p>
          </p:txBody>
        </p:sp>
      </p:grpSp>
      <p:sp>
        <p:nvSpPr>
          <p:cNvPr id="97" name="TextBox 96"/>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S3</a:t>
            </a:r>
          </a:p>
        </p:txBody>
      </p:sp>
      <p:sp>
        <p:nvSpPr>
          <p:cNvPr id="41" name="Rectangle 40"/>
          <p:cNvSpPr/>
          <p:nvPr/>
        </p:nvSpPr>
        <p:spPr>
          <a:xfrm>
            <a:off x="704538" y="414309"/>
            <a:ext cx="11262960" cy="6825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p:cNvSpPr txBox="1"/>
          <p:nvPr/>
        </p:nvSpPr>
        <p:spPr>
          <a:xfrm>
            <a:off x="6519392" y="3000990"/>
            <a:ext cx="1784640" cy="430887"/>
          </a:xfrm>
          <a:prstGeom prst="rect">
            <a:avLst/>
          </a:prstGeom>
          <a:noFill/>
        </p:spPr>
        <p:txBody>
          <a:bodyPr wrap="square" rtlCol="0">
            <a:spAutoFit/>
          </a:bodyPr>
          <a:lstStyle/>
          <a:p>
            <a:pPr algn="ctr"/>
            <a:r>
              <a:rPr lang="en-US" sz="1050" dirty="0">
                <a:latin typeface="Helvetica" charset="0"/>
                <a:ea typeface="Helvetica" charset="0"/>
                <a:cs typeface="Helvetica" charset="0"/>
              </a:rPr>
              <a:t>SCR during</a:t>
            </a:r>
          </a:p>
          <a:p>
            <a:pPr algn="ctr"/>
            <a:r>
              <a:rPr lang="en-US" sz="1050" dirty="0">
                <a:latin typeface="Helvetica" charset="0"/>
                <a:ea typeface="Helvetica" charset="0"/>
                <a:cs typeface="Helvetica" charset="0"/>
              </a:rPr>
              <a:t>passive experience runs</a:t>
            </a:r>
          </a:p>
        </p:txBody>
      </p:sp>
      <p:pic>
        <p:nvPicPr>
          <p:cNvPr id="127" name="Picture 126"/>
          <p:cNvPicPr>
            <a:picLocks noChangeAspect="1"/>
          </p:cNvPicPr>
          <p:nvPr/>
        </p:nvPicPr>
        <p:blipFill>
          <a:blip r:embed="rId4"/>
          <a:stretch>
            <a:fillRect/>
          </a:stretch>
        </p:blipFill>
        <p:spPr>
          <a:xfrm>
            <a:off x="6721346" y="3400307"/>
            <a:ext cx="1367444" cy="3265714"/>
          </a:xfrm>
          <a:prstGeom prst="rect">
            <a:avLst/>
          </a:prstGeom>
        </p:spPr>
      </p:pic>
      <p:sp>
        <p:nvSpPr>
          <p:cNvPr id="133" name="Left Bracket 132"/>
          <p:cNvSpPr/>
          <p:nvPr/>
        </p:nvSpPr>
        <p:spPr>
          <a:xfrm>
            <a:off x="6629312" y="3466828"/>
            <a:ext cx="92033" cy="3156442"/>
          </a:xfrm>
          <a:prstGeom prst="leftBracket">
            <a:avLst>
              <a:gd name="adj" fmla="val 15516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TextBox 133"/>
          <p:cNvSpPr txBox="1"/>
          <p:nvPr/>
        </p:nvSpPr>
        <p:spPr>
          <a:xfrm rot="16200000">
            <a:off x="6416432" y="4892407"/>
            <a:ext cx="396263" cy="246221"/>
          </a:xfrm>
          <a:prstGeom prst="rect">
            <a:avLst/>
          </a:prstGeom>
          <a:solidFill>
            <a:schemeClr val="bg1"/>
          </a:solidFill>
        </p:spPr>
        <p:txBody>
          <a:bodyPr wrap="none" rtlCol="0">
            <a:spAutoFit/>
          </a:bodyPr>
          <a:lstStyle/>
          <a:p>
            <a:pPr algn="ctr"/>
            <a:r>
              <a:rPr lang="en-US" sz="1000" dirty="0">
                <a:latin typeface="Helvetica" charset="0"/>
                <a:ea typeface="Helvetica" charset="0"/>
                <a:cs typeface="Helvetica" charset="0"/>
              </a:rPr>
              <a:t>246</a:t>
            </a:r>
          </a:p>
        </p:txBody>
      </p:sp>
      <p:sp>
        <p:nvSpPr>
          <p:cNvPr id="135" name="Left Bracket 134"/>
          <p:cNvSpPr/>
          <p:nvPr/>
        </p:nvSpPr>
        <p:spPr>
          <a:xfrm rot="16200000">
            <a:off x="7351462" y="6085542"/>
            <a:ext cx="119227" cy="1275661"/>
          </a:xfrm>
          <a:prstGeom prst="leftBracket">
            <a:avLst>
              <a:gd name="adj" fmla="val 1187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TextBox 135"/>
          <p:cNvSpPr txBox="1"/>
          <p:nvPr/>
        </p:nvSpPr>
        <p:spPr>
          <a:xfrm>
            <a:off x="7220941" y="6651677"/>
            <a:ext cx="396262" cy="246221"/>
          </a:xfrm>
          <a:prstGeom prst="rect">
            <a:avLst/>
          </a:prstGeom>
          <a:solidFill>
            <a:schemeClr val="bg1"/>
          </a:solidFill>
        </p:spPr>
        <p:txBody>
          <a:bodyPr wrap="none" rtlCol="0">
            <a:spAutoFit/>
          </a:bodyPr>
          <a:lstStyle/>
          <a:p>
            <a:pPr algn="ctr"/>
            <a:r>
              <a:rPr lang="en-US" sz="1000" dirty="0">
                <a:latin typeface="Helvetica" charset="0"/>
                <a:ea typeface="Helvetica" charset="0"/>
                <a:cs typeface="Helvetica" charset="0"/>
              </a:rPr>
              <a:t>500</a:t>
            </a:r>
          </a:p>
        </p:txBody>
      </p:sp>
      <p:pic>
        <p:nvPicPr>
          <p:cNvPr id="137" name="Picture 136"/>
          <p:cNvPicPr>
            <a:picLocks/>
          </p:cNvPicPr>
          <p:nvPr/>
        </p:nvPicPr>
        <p:blipFill>
          <a:blip r:embed="rId5"/>
          <a:stretch>
            <a:fillRect/>
          </a:stretch>
        </p:blipFill>
        <p:spPr>
          <a:xfrm>
            <a:off x="8111019" y="3434422"/>
            <a:ext cx="137160" cy="731520"/>
          </a:xfrm>
          <a:prstGeom prst="rect">
            <a:avLst/>
          </a:prstGeom>
        </p:spPr>
      </p:pic>
      <p:sp>
        <p:nvSpPr>
          <p:cNvPr id="140" name="TextBox 139"/>
          <p:cNvSpPr txBox="1"/>
          <p:nvPr/>
        </p:nvSpPr>
        <p:spPr>
          <a:xfrm>
            <a:off x="8185760" y="3375498"/>
            <a:ext cx="402674" cy="230832"/>
          </a:xfrm>
          <a:prstGeom prst="rect">
            <a:avLst/>
          </a:prstGeom>
          <a:noFill/>
        </p:spPr>
        <p:txBody>
          <a:bodyPr wrap="none" rtlCol="0">
            <a:spAutoFit/>
          </a:bodyPr>
          <a:lstStyle/>
          <a:p>
            <a:pPr algn="ctr"/>
            <a:r>
              <a:rPr lang="en-US" sz="900" dirty="0">
                <a:latin typeface="Helvetiva" charset="0"/>
                <a:ea typeface="Helvetiva" charset="0"/>
                <a:cs typeface="Helvetiva" charset="0"/>
              </a:rPr>
              <a:t>high</a:t>
            </a:r>
          </a:p>
        </p:txBody>
      </p:sp>
      <p:sp>
        <p:nvSpPr>
          <p:cNvPr id="147" name="TextBox 146"/>
          <p:cNvSpPr txBox="1"/>
          <p:nvPr/>
        </p:nvSpPr>
        <p:spPr>
          <a:xfrm>
            <a:off x="8184857" y="3976351"/>
            <a:ext cx="357791" cy="230832"/>
          </a:xfrm>
          <a:prstGeom prst="rect">
            <a:avLst/>
          </a:prstGeom>
          <a:noFill/>
        </p:spPr>
        <p:txBody>
          <a:bodyPr wrap="none" rtlCol="0">
            <a:spAutoFit/>
          </a:bodyPr>
          <a:lstStyle/>
          <a:p>
            <a:pPr algn="ctr"/>
            <a:r>
              <a:rPr lang="en-US" sz="900" dirty="0">
                <a:latin typeface="Helvetiva" charset="0"/>
                <a:ea typeface="Helvetiva" charset="0"/>
                <a:cs typeface="Helvetiva" charset="0"/>
              </a:rPr>
              <a:t>low</a:t>
            </a:r>
          </a:p>
        </p:txBody>
      </p:sp>
      <p:sp>
        <p:nvSpPr>
          <p:cNvPr id="138" name="TextBox 137"/>
          <p:cNvSpPr txBox="1"/>
          <p:nvPr/>
        </p:nvSpPr>
        <p:spPr>
          <a:xfrm>
            <a:off x="8813521" y="3170267"/>
            <a:ext cx="930062" cy="261610"/>
          </a:xfrm>
          <a:prstGeom prst="rect">
            <a:avLst/>
          </a:prstGeom>
          <a:noFill/>
        </p:spPr>
        <p:txBody>
          <a:bodyPr wrap="none" rtlCol="0">
            <a:spAutoFit/>
          </a:bodyPr>
          <a:lstStyle/>
          <a:p>
            <a:pPr algn="ctr"/>
            <a:r>
              <a:rPr lang="en-US" sz="1050" dirty="0">
                <a:latin typeface="Helvetica" charset="0"/>
                <a:ea typeface="Helvetica" charset="0"/>
                <a:cs typeface="Helvetica" charset="0"/>
              </a:rPr>
              <a:t>Pain ratings</a:t>
            </a:r>
          </a:p>
        </p:txBody>
      </p:sp>
      <p:pic>
        <p:nvPicPr>
          <p:cNvPr id="132" name="Picture 131"/>
          <p:cNvPicPr>
            <a:picLocks noChangeAspect="1"/>
          </p:cNvPicPr>
          <p:nvPr/>
        </p:nvPicPr>
        <p:blipFill>
          <a:blip r:embed="rId6"/>
          <a:stretch>
            <a:fillRect/>
          </a:stretch>
        </p:blipFill>
        <p:spPr>
          <a:xfrm>
            <a:off x="9173709" y="3382672"/>
            <a:ext cx="147262" cy="3300984"/>
          </a:xfrm>
          <a:prstGeom prst="rect">
            <a:avLst/>
          </a:prstGeom>
        </p:spPr>
      </p:pic>
      <p:sp>
        <p:nvSpPr>
          <p:cNvPr id="139" name="TextBox 138"/>
          <p:cNvSpPr txBox="1"/>
          <p:nvPr/>
        </p:nvSpPr>
        <p:spPr>
          <a:xfrm>
            <a:off x="9324642" y="3585676"/>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44ºC</a:t>
            </a:r>
          </a:p>
        </p:txBody>
      </p:sp>
      <p:sp>
        <p:nvSpPr>
          <p:cNvPr id="141" name="TextBox 140"/>
          <p:cNvSpPr txBox="1"/>
          <p:nvPr/>
        </p:nvSpPr>
        <p:spPr>
          <a:xfrm>
            <a:off x="9324642" y="4109474"/>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45ºC</a:t>
            </a:r>
          </a:p>
        </p:txBody>
      </p:sp>
      <p:sp>
        <p:nvSpPr>
          <p:cNvPr id="142" name="TextBox 141"/>
          <p:cNvSpPr txBox="1"/>
          <p:nvPr/>
        </p:nvSpPr>
        <p:spPr>
          <a:xfrm>
            <a:off x="9324642" y="4633272"/>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46ºC</a:t>
            </a:r>
          </a:p>
        </p:txBody>
      </p:sp>
      <p:sp>
        <p:nvSpPr>
          <p:cNvPr id="143" name="TextBox 142"/>
          <p:cNvSpPr txBox="1"/>
          <p:nvPr/>
        </p:nvSpPr>
        <p:spPr>
          <a:xfrm>
            <a:off x="9324642" y="5157070"/>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47ºC</a:t>
            </a:r>
          </a:p>
        </p:txBody>
      </p:sp>
      <p:sp>
        <p:nvSpPr>
          <p:cNvPr id="144" name="TextBox 143"/>
          <p:cNvSpPr txBox="1"/>
          <p:nvPr/>
        </p:nvSpPr>
        <p:spPr>
          <a:xfrm>
            <a:off x="9321748" y="5680868"/>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48ºC</a:t>
            </a:r>
          </a:p>
        </p:txBody>
      </p:sp>
      <p:sp>
        <p:nvSpPr>
          <p:cNvPr id="145" name="TextBox 144"/>
          <p:cNvSpPr txBox="1"/>
          <p:nvPr/>
        </p:nvSpPr>
        <p:spPr>
          <a:xfrm>
            <a:off x="9321748" y="6204667"/>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49ºC</a:t>
            </a:r>
          </a:p>
        </p:txBody>
      </p:sp>
      <p:grpSp>
        <p:nvGrpSpPr>
          <p:cNvPr id="26" name="Group 25"/>
          <p:cNvGrpSpPr/>
          <p:nvPr/>
        </p:nvGrpSpPr>
        <p:grpSpPr>
          <a:xfrm>
            <a:off x="9310697" y="3446738"/>
            <a:ext cx="45719" cy="3199220"/>
            <a:chOff x="9898164" y="3143978"/>
            <a:chExt cx="45719" cy="3199220"/>
          </a:xfrm>
        </p:grpSpPr>
        <p:sp>
          <p:nvSpPr>
            <p:cNvPr id="10" name="Rectangle 9"/>
            <p:cNvSpPr/>
            <p:nvPr/>
          </p:nvSpPr>
          <p:spPr>
            <a:xfrm>
              <a:off x="9898164" y="3143978"/>
              <a:ext cx="45719" cy="533840"/>
            </a:xfrm>
            <a:prstGeom prst="rect">
              <a:avLst/>
            </a:prstGeom>
            <a:solidFill>
              <a:srgbClr val="FED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9898164" y="3684110"/>
              <a:ext cx="45719" cy="533840"/>
            </a:xfrm>
            <a:prstGeom prst="rect">
              <a:avLst/>
            </a:prstGeom>
            <a:solidFill>
              <a:srgbClr val="FDBB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9898164" y="4226067"/>
              <a:ext cx="45719" cy="521208"/>
            </a:xfrm>
            <a:prstGeom prst="rect">
              <a:avLst/>
            </a:prstGeom>
            <a:solidFill>
              <a:srgbClr val="FB8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9898164" y="4753835"/>
              <a:ext cx="45719" cy="533840"/>
            </a:xfrm>
            <a:prstGeom prst="rect">
              <a:avLst/>
            </a:prstGeom>
            <a:solidFill>
              <a:srgbClr val="EF6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9898164" y="5294414"/>
              <a:ext cx="45719" cy="521208"/>
            </a:xfrm>
            <a:prstGeom prst="rect">
              <a:avLst/>
            </a:prstGeom>
            <a:solidFill>
              <a:srgbClr val="D73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898164" y="5821990"/>
              <a:ext cx="45719" cy="521208"/>
            </a:xfrm>
            <a:prstGeom prst="rect">
              <a:avLst/>
            </a:prstGeom>
            <a:solidFill>
              <a:srgbClr val="991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TextBox 150"/>
          <p:cNvSpPr txBox="1"/>
          <p:nvPr/>
        </p:nvSpPr>
        <p:spPr>
          <a:xfrm>
            <a:off x="10438805" y="4006130"/>
            <a:ext cx="1219796" cy="1446550"/>
          </a:xfrm>
          <a:prstGeom prst="rect">
            <a:avLst/>
          </a:prstGeom>
          <a:noFill/>
        </p:spPr>
        <p:txBody>
          <a:bodyPr wrap="square" rtlCol="0">
            <a:spAutoFit/>
          </a:bodyPr>
          <a:lstStyle/>
          <a:p>
            <a:r>
              <a:rPr lang="en-US" sz="1100" dirty="0">
                <a:latin typeface="Helvetica" charset="0"/>
                <a:ea typeface="Helvetica" charset="0"/>
                <a:cs typeface="Helvetica" charset="0"/>
              </a:rPr>
              <a:t>Testing on </a:t>
            </a:r>
          </a:p>
          <a:p>
            <a:r>
              <a:rPr lang="en-US" sz="1100" dirty="0">
                <a:latin typeface="Helvetica" charset="0"/>
                <a:ea typeface="Helvetica" charset="0"/>
                <a:cs typeface="Helvetica" charset="0"/>
              </a:rPr>
              <a:t>the data from regulation and passive experience </a:t>
            </a:r>
          </a:p>
          <a:p>
            <a:r>
              <a:rPr lang="en-US" sz="1100" dirty="0">
                <a:latin typeface="Helvetica" charset="0"/>
                <a:ea typeface="Helvetica" charset="0"/>
                <a:cs typeface="Helvetica" charset="0"/>
              </a:rPr>
              <a:t>runs of the </a:t>
            </a:r>
          </a:p>
          <a:p>
            <a:r>
              <a:rPr lang="en-US" sz="1100" dirty="0">
                <a:latin typeface="Helvetica" charset="0"/>
                <a:ea typeface="Helvetica" charset="0"/>
                <a:cs typeface="Helvetica" charset="0"/>
              </a:rPr>
              <a:t>left-out participant</a:t>
            </a:r>
          </a:p>
        </p:txBody>
      </p:sp>
      <p:cxnSp>
        <p:nvCxnSpPr>
          <p:cNvPr id="156" name="Straight Arrow Connector 155"/>
          <p:cNvCxnSpPr/>
          <p:nvPr/>
        </p:nvCxnSpPr>
        <p:spPr>
          <a:xfrm>
            <a:off x="9764986" y="4632151"/>
            <a:ext cx="640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9752891" y="4357354"/>
            <a:ext cx="652176" cy="246221"/>
          </a:xfrm>
          <a:prstGeom prst="rect">
            <a:avLst/>
          </a:prstGeom>
          <a:noFill/>
        </p:spPr>
        <p:txBody>
          <a:bodyPr wrap="square" rtlCol="0">
            <a:spAutoFit/>
          </a:bodyPr>
          <a:lstStyle/>
          <a:p>
            <a:r>
              <a:rPr lang="en-US" sz="1000" dirty="0">
                <a:latin typeface="Helvetica" charset="0"/>
                <a:ea typeface="Helvetica" charset="0"/>
                <a:cs typeface="Helvetica" charset="0"/>
              </a:rPr>
              <a:t>Testing</a:t>
            </a:r>
            <a:endParaRPr lang="en-US" sz="1050" dirty="0">
              <a:latin typeface="Helvetica" charset="0"/>
              <a:ea typeface="Helvetica" charset="0"/>
              <a:cs typeface="Helvetica" charset="0"/>
            </a:endParaRPr>
          </a:p>
        </p:txBody>
      </p:sp>
      <p:sp>
        <p:nvSpPr>
          <p:cNvPr id="31" name="Rectangle 30"/>
          <p:cNvSpPr/>
          <p:nvPr/>
        </p:nvSpPr>
        <p:spPr>
          <a:xfrm>
            <a:off x="6233018" y="2740068"/>
            <a:ext cx="5539530" cy="4338065"/>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p:cNvSpPr txBox="1"/>
          <p:nvPr/>
        </p:nvSpPr>
        <p:spPr>
          <a:xfrm>
            <a:off x="6690255" y="2582693"/>
            <a:ext cx="1549625" cy="276999"/>
          </a:xfrm>
          <a:prstGeom prst="rect">
            <a:avLst/>
          </a:prstGeom>
          <a:solidFill>
            <a:schemeClr val="bg1"/>
          </a:solidFill>
        </p:spPr>
        <p:txBody>
          <a:bodyPr wrap="square" rtlCol="0">
            <a:spAutoFit/>
          </a:bodyPr>
          <a:lstStyle/>
          <a:p>
            <a:r>
              <a:rPr lang="en-US" sz="1200" dirty="0">
                <a:latin typeface="Helvetica" charset="0"/>
                <a:ea typeface="Helvetica" charset="0"/>
                <a:cs typeface="Helvetica" charset="0"/>
              </a:rPr>
              <a:t>Prediction approach</a:t>
            </a:r>
          </a:p>
        </p:txBody>
      </p:sp>
      <p:sp>
        <p:nvSpPr>
          <p:cNvPr id="124" name="TextBox 123"/>
          <p:cNvSpPr txBox="1"/>
          <p:nvPr/>
        </p:nvSpPr>
        <p:spPr>
          <a:xfrm>
            <a:off x="6430881" y="2497439"/>
            <a:ext cx="327334" cy="400110"/>
          </a:xfrm>
          <a:prstGeom prst="rect">
            <a:avLst/>
          </a:prstGeom>
          <a:solidFill>
            <a:schemeClr val="bg1"/>
          </a:solidFill>
        </p:spPr>
        <p:txBody>
          <a:bodyPr wrap="none" rtlCol="0">
            <a:spAutoFit/>
          </a:bodyPr>
          <a:lstStyle/>
          <a:p>
            <a:pPr algn="ctr"/>
            <a:r>
              <a:rPr lang="en-US" sz="2000" b="1" dirty="0">
                <a:latin typeface="Helvetica" charset="0"/>
                <a:ea typeface="Helvetica" charset="0"/>
                <a:cs typeface="Helvetica" charset="0"/>
              </a:rPr>
              <a:t>c</a:t>
            </a:r>
          </a:p>
        </p:txBody>
      </p:sp>
      <p:grpSp>
        <p:nvGrpSpPr>
          <p:cNvPr id="56" name="Group 55"/>
          <p:cNvGrpSpPr/>
          <p:nvPr/>
        </p:nvGrpSpPr>
        <p:grpSpPr>
          <a:xfrm>
            <a:off x="938068" y="2840887"/>
            <a:ext cx="5051946" cy="4075950"/>
            <a:chOff x="1427384" y="2417557"/>
            <a:chExt cx="5051946" cy="4075950"/>
          </a:xfrm>
        </p:grpSpPr>
        <p:grpSp>
          <p:nvGrpSpPr>
            <p:cNvPr id="24" name="Group 23"/>
            <p:cNvGrpSpPr/>
            <p:nvPr/>
          </p:nvGrpSpPr>
          <p:grpSpPr>
            <a:xfrm>
              <a:off x="1427384" y="2656022"/>
              <a:ext cx="2181117" cy="3837485"/>
              <a:chOff x="1427384" y="2656022"/>
              <a:chExt cx="2181117" cy="3837485"/>
            </a:xfrm>
          </p:grpSpPr>
          <p:grpSp>
            <p:nvGrpSpPr>
              <p:cNvPr id="9" name="Group 8"/>
              <p:cNvGrpSpPr/>
              <p:nvPr/>
            </p:nvGrpSpPr>
            <p:grpSpPr>
              <a:xfrm>
                <a:off x="1427384" y="2656022"/>
                <a:ext cx="2181117" cy="3837485"/>
                <a:chOff x="1427384" y="2656022"/>
                <a:chExt cx="2181117" cy="3837485"/>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0371" y="2656022"/>
                  <a:ext cx="1968130" cy="3794760"/>
                </a:xfrm>
                <a:prstGeom prst="rect">
                  <a:avLst/>
                </a:prstGeom>
              </p:spPr>
            </p:pic>
            <p:grpSp>
              <p:nvGrpSpPr>
                <p:cNvPr id="8" name="Group 7"/>
                <p:cNvGrpSpPr/>
                <p:nvPr/>
              </p:nvGrpSpPr>
              <p:grpSpPr>
                <a:xfrm>
                  <a:off x="1427384" y="3825136"/>
                  <a:ext cx="1803013" cy="2668371"/>
                  <a:chOff x="1427384" y="3825136"/>
                  <a:chExt cx="1803013" cy="2668371"/>
                </a:xfrm>
              </p:grpSpPr>
              <p:sp>
                <p:nvSpPr>
                  <p:cNvPr id="105" name="TextBox 104"/>
                  <p:cNvSpPr txBox="1"/>
                  <p:nvPr/>
                </p:nvSpPr>
                <p:spPr>
                  <a:xfrm rot="16200000">
                    <a:off x="860883" y="4391637"/>
                    <a:ext cx="1386918" cy="253916"/>
                  </a:xfrm>
                  <a:prstGeom prst="rect">
                    <a:avLst/>
                  </a:prstGeom>
                  <a:noFill/>
                </p:spPr>
                <p:txBody>
                  <a:bodyPr wrap="none" rtlCol="0">
                    <a:spAutoFit/>
                  </a:bodyPr>
                  <a:lstStyle/>
                  <a:p>
                    <a:pPr algn="ctr"/>
                    <a:r>
                      <a:rPr lang="en-US" sz="1050" dirty="0">
                        <a:latin typeface="Helvetica" charset="0"/>
                        <a:ea typeface="Helvetica" charset="0"/>
                        <a:cs typeface="Helvetica" charset="0"/>
                      </a:rPr>
                      <a:t>SCR amplitude (µS)</a:t>
                    </a:r>
                  </a:p>
                </p:txBody>
              </p:sp>
              <p:sp>
                <p:nvSpPr>
                  <p:cNvPr id="106" name="TextBox 105"/>
                  <p:cNvSpPr txBox="1"/>
                  <p:nvPr/>
                </p:nvSpPr>
                <p:spPr>
                  <a:xfrm>
                    <a:off x="2074311" y="6231897"/>
                    <a:ext cx="1156086" cy="261610"/>
                  </a:xfrm>
                  <a:prstGeom prst="rect">
                    <a:avLst/>
                  </a:prstGeom>
                  <a:noFill/>
                </p:spPr>
                <p:txBody>
                  <a:bodyPr wrap="none" rtlCol="0">
                    <a:spAutoFit/>
                  </a:bodyPr>
                  <a:lstStyle/>
                  <a:p>
                    <a:pPr algn="ctr"/>
                    <a:r>
                      <a:rPr lang="en-US" sz="1050" dirty="0">
                        <a:latin typeface="Helvetica" charset="0"/>
                        <a:ea typeface="Helvetica" charset="0"/>
                        <a:cs typeface="Helvetica" charset="0"/>
                      </a:rPr>
                      <a:t>Time (seconds)</a:t>
                    </a:r>
                  </a:p>
                </p:txBody>
              </p:sp>
            </p:grpSp>
          </p:grpSp>
          <p:sp>
            <p:nvSpPr>
              <p:cNvPr id="14" name="Rectangle 13"/>
              <p:cNvSpPr/>
              <p:nvPr/>
            </p:nvSpPr>
            <p:spPr>
              <a:xfrm>
                <a:off x="1904999" y="5960086"/>
                <a:ext cx="182880" cy="692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904999" y="2933021"/>
                <a:ext cx="182880" cy="3031865"/>
              </a:xfrm>
              <a:prstGeom prst="rect">
                <a:avLst/>
              </a:prstGeom>
              <a:solidFill>
                <a:srgbClr val="F4B183">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843310" y="5771902"/>
                <a:ext cx="627095" cy="230832"/>
              </a:xfrm>
              <a:prstGeom prst="rect">
                <a:avLst/>
              </a:prstGeom>
              <a:noFill/>
            </p:spPr>
            <p:txBody>
              <a:bodyPr wrap="none" rtlCol="0">
                <a:spAutoFit/>
              </a:bodyPr>
              <a:lstStyle/>
              <a:p>
                <a:r>
                  <a:rPr lang="en-US" sz="900">
                    <a:solidFill>
                      <a:schemeClr val="accent2">
                        <a:lumMod val="75000"/>
                      </a:schemeClr>
                    </a:solidFill>
                    <a:latin typeface="Helvetiva" charset="0"/>
                    <a:ea typeface="Helvetiva" charset="0"/>
                    <a:cs typeface="Helvetiva" charset="0"/>
                  </a:rPr>
                  <a:t>Baseline</a:t>
                </a:r>
              </a:p>
            </p:txBody>
          </p:sp>
        </p:grpSp>
        <p:grpSp>
          <p:nvGrpSpPr>
            <p:cNvPr id="42" name="Group 41"/>
            <p:cNvGrpSpPr/>
            <p:nvPr/>
          </p:nvGrpSpPr>
          <p:grpSpPr>
            <a:xfrm>
              <a:off x="4258031" y="2804305"/>
              <a:ext cx="2169087" cy="1685283"/>
              <a:chOff x="3722396" y="2804663"/>
              <a:chExt cx="2169087" cy="1685283"/>
            </a:xfrm>
          </p:grpSpPr>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5523" y="2826434"/>
                <a:ext cx="1965960" cy="1419860"/>
              </a:xfrm>
              <a:prstGeom prst="rect">
                <a:avLst/>
              </a:prstGeom>
            </p:spPr>
          </p:pic>
          <p:sp>
            <p:nvSpPr>
              <p:cNvPr id="108" name="TextBox 107"/>
              <p:cNvSpPr txBox="1"/>
              <p:nvPr/>
            </p:nvSpPr>
            <p:spPr>
              <a:xfrm rot="16200000">
                <a:off x="3155895" y="3371164"/>
                <a:ext cx="1386918" cy="253916"/>
              </a:xfrm>
              <a:prstGeom prst="rect">
                <a:avLst/>
              </a:prstGeom>
              <a:noFill/>
            </p:spPr>
            <p:txBody>
              <a:bodyPr wrap="none" rtlCol="0">
                <a:spAutoFit/>
              </a:bodyPr>
              <a:lstStyle/>
              <a:p>
                <a:pPr algn="ctr"/>
                <a:r>
                  <a:rPr lang="en-US" sz="1050" dirty="0">
                    <a:latin typeface="Helvetica" charset="0"/>
                    <a:ea typeface="Helvetica" charset="0"/>
                    <a:cs typeface="Helvetica" charset="0"/>
                  </a:rPr>
                  <a:t>SCR amplitude (µS)</a:t>
                </a:r>
              </a:p>
            </p:txBody>
          </p:sp>
          <p:sp>
            <p:nvSpPr>
              <p:cNvPr id="109" name="TextBox 108"/>
              <p:cNvSpPr txBox="1"/>
              <p:nvPr/>
            </p:nvSpPr>
            <p:spPr>
              <a:xfrm>
                <a:off x="4390847" y="4228336"/>
                <a:ext cx="1156086" cy="261610"/>
              </a:xfrm>
              <a:prstGeom prst="rect">
                <a:avLst/>
              </a:prstGeom>
              <a:noFill/>
            </p:spPr>
            <p:txBody>
              <a:bodyPr wrap="none" rtlCol="0">
                <a:spAutoFit/>
              </a:bodyPr>
              <a:lstStyle/>
              <a:p>
                <a:pPr algn="ctr"/>
                <a:r>
                  <a:rPr lang="en-US" sz="1050" dirty="0">
                    <a:latin typeface="Helvetica" charset="0"/>
                    <a:ea typeface="Helvetica" charset="0"/>
                    <a:cs typeface="Helvetica" charset="0"/>
                  </a:rPr>
                  <a:t>Time (seconds)</a:t>
                </a:r>
              </a:p>
            </p:txBody>
          </p:sp>
        </p:grpSp>
        <p:grpSp>
          <p:nvGrpSpPr>
            <p:cNvPr id="55" name="Group 54"/>
            <p:cNvGrpSpPr/>
            <p:nvPr/>
          </p:nvGrpSpPr>
          <p:grpSpPr>
            <a:xfrm>
              <a:off x="4247145" y="4772538"/>
              <a:ext cx="2179973" cy="1685283"/>
              <a:chOff x="4247145" y="4772538"/>
              <a:chExt cx="2179973" cy="1685283"/>
            </a:xfrm>
          </p:grpSpPr>
          <p:pic>
            <p:nvPicPr>
              <p:cNvPr id="54" name="Picture 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1158" y="4797036"/>
                <a:ext cx="1965960" cy="1419860"/>
              </a:xfrm>
              <a:prstGeom prst="rect">
                <a:avLst/>
              </a:prstGeom>
            </p:spPr>
          </p:pic>
          <p:sp>
            <p:nvSpPr>
              <p:cNvPr id="110" name="TextBox 109"/>
              <p:cNvSpPr txBox="1"/>
              <p:nvPr/>
            </p:nvSpPr>
            <p:spPr>
              <a:xfrm rot="16200000">
                <a:off x="3680644" y="5339039"/>
                <a:ext cx="1386918" cy="253916"/>
              </a:xfrm>
              <a:prstGeom prst="rect">
                <a:avLst/>
              </a:prstGeom>
              <a:noFill/>
            </p:spPr>
            <p:txBody>
              <a:bodyPr wrap="none" rtlCol="0">
                <a:spAutoFit/>
              </a:bodyPr>
              <a:lstStyle/>
              <a:p>
                <a:pPr algn="ctr"/>
                <a:r>
                  <a:rPr lang="en-US" sz="1050" dirty="0">
                    <a:latin typeface="Helvetica" charset="0"/>
                    <a:ea typeface="Helvetica" charset="0"/>
                    <a:cs typeface="Helvetica" charset="0"/>
                  </a:rPr>
                  <a:t>SCR amplitude (µS)</a:t>
                </a:r>
              </a:p>
            </p:txBody>
          </p:sp>
          <p:sp>
            <p:nvSpPr>
              <p:cNvPr id="112" name="TextBox 111"/>
              <p:cNvSpPr txBox="1"/>
              <p:nvPr/>
            </p:nvSpPr>
            <p:spPr>
              <a:xfrm>
                <a:off x="4926482" y="6196211"/>
                <a:ext cx="1156086" cy="261610"/>
              </a:xfrm>
              <a:prstGeom prst="rect">
                <a:avLst/>
              </a:prstGeom>
              <a:noFill/>
            </p:spPr>
            <p:txBody>
              <a:bodyPr wrap="none" rtlCol="0">
                <a:spAutoFit/>
              </a:bodyPr>
              <a:lstStyle/>
              <a:p>
                <a:pPr algn="ctr"/>
                <a:r>
                  <a:rPr lang="en-US" sz="1050" dirty="0">
                    <a:latin typeface="Helvetica" charset="0"/>
                    <a:ea typeface="Helvetica" charset="0"/>
                    <a:cs typeface="Helvetica" charset="0"/>
                  </a:rPr>
                  <a:t>Time (seconds)</a:t>
                </a:r>
              </a:p>
            </p:txBody>
          </p:sp>
        </p:grpSp>
        <p:cxnSp>
          <p:nvCxnSpPr>
            <p:cNvPr id="114" name="Straight Arrow Connector 113"/>
            <p:cNvCxnSpPr/>
            <p:nvPr/>
          </p:nvCxnSpPr>
          <p:spPr>
            <a:xfrm flipV="1">
              <a:off x="3478826" y="3585210"/>
              <a:ext cx="731520" cy="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5347509" y="4576676"/>
              <a:ext cx="0" cy="54864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8226161">
              <a:off x="3315993" y="2819590"/>
              <a:ext cx="1204176" cy="400110"/>
            </a:xfrm>
            <a:prstGeom prst="rect">
              <a:avLst/>
            </a:prstGeom>
            <a:noFill/>
          </p:spPr>
          <p:txBody>
            <a:bodyPr wrap="none" rtlCol="0">
              <a:spAutoFit/>
            </a:bodyPr>
            <a:lstStyle/>
            <a:p>
              <a:r>
                <a:rPr lang="en-US" sz="1000" dirty="0">
                  <a:latin typeface="Helvetica" charset="0"/>
                  <a:ea typeface="Helvetica" charset="0"/>
                  <a:cs typeface="Helvetica" charset="0"/>
                </a:rPr>
                <a:t>Subtract baseline </a:t>
              </a:r>
            </a:p>
            <a:p>
              <a:r>
                <a:rPr lang="en-US" sz="1000" dirty="0">
                  <a:latin typeface="Helvetica" charset="0"/>
                  <a:ea typeface="Helvetica" charset="0"/>
                  <a:cs typeface="Helvetica" charset="0"/>
                </a:rPr>
                <a:t>for each trial</a:t>
              </a:r>
            </a:p>
          </p:txBody>
        </p:sp>
        <p:sp>
          <p:nvSpPr>
            <p:cNvPr id="119" name="TextBox 118"/>
            <p:cNvSpPr txBox="1"/>
            <p:nvPr/>
          </p:nvSpPr>
          <p:spPr>
            <a:xfrm>
              <a:off x="5372937" y="4561381"/>
              <a:ext cx="1106393" cy="400110"/>
            </a:xfrm>
            <a:prstGeom prst="rect">
              <a:avLst/>
            </a:prstGeom>
            <a:noFill/>
          </p:spPr>
          <p:txBody>
            <a:bodyPr wrap="none" rtlCol="0">
              <a:spAutoFit/>
            </a:bodyPr>
            <a:lstStyle/>
            <a:p>
              <a:r>
                <a:rPr lang="en-US" sz="1000" dirty="0">
                  <a:latin typeface="Helvetica" charset="0"/>
                  <a:ea typeface="Helvetica" charset="0"/>
                  <a:cs typeface="Helvetica" charset="0"/>
                </a:rPr>
                <a:t>Average across </a:t>
              </a:r>
            </a:p>
            <a:p>
              <a:r>
                <a:rPr lang="en-US" sz="1000" dirty="0">
                  <a:latin typeface="Helvetica" charset="0"/>
                  <a:ea typeface="Helvetica" charset="0"/>
                  <a:cs typeface="Helvetica" charset="0"/>
                </a:rPr>
                <a:t>individuals</a:t>
              </a:r>
            </a:p>
          </p:txBody>
        </p:sp>
      </p:grpSp>
      <p:sp>
        <p:nvSpPr>
          <p:cNvPr id="158" name="Rectangle 157"/>
          <p:cNvSpPr/>
          <p:nvPr/>
        </p:nvSpPr>
        <p:spPr>
          <a:xfrm>
            <a:off x="817920" y="2750349"/>
            <a:ext cx="5245553" cy="4338065"/>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a:off x="1001982" y="2520725"/>
            <a:ext cx="3126397" cy="400110"/>
            <a:chOff x="391131" y="2648823"/>
            <a:chExt cx="3126397" cy="400110"/>
          </a:xfrm>
          <a:solidFill>
            <a:schemeClr val="bg1"/>
          </a:solidFill>
        </p:grpSpPr>
        <p:sp>
          <p:nvSpPr>
            <p:cNvPr id="103" name="TextBox 102"/>
            <p:cNvSpPr txBox="1"/>
            <p:nvPr/>
          </p:nvSpPr>
          <p:spPr>
            <a:xfrm>
              <a:off x="650668" y="2727203"/>
              <a:ext cx="2866860" cy="276999"/>
            </a:xfrm>
            <a:prstGeom prst="rect">
              <a:avLst/>
            </a:prstGeom>
            <a:grpFill/>
          </p:spPr>
          <p:txBody>
            <a:bodyPr wrap="square" rtlCol="0">
              <a:spAutoFit/>
            </a:bodyPr>
            <a:lstStyle/>
            <a:p>
              <a:r>
                <a:rPr lang="en-US" sz="1200" dirty="0">
                  <a:latin typeface="Helvetica" charset="0"/>
                  <a:ea typeface="Helvetica" charset="0"/>
                  <a:cs typeface="Helvetica" charset="0"/>
                </a:rPr>
                <a:t>Grand average (Example of SCR data)</a:t>
              </a:r>
            </a:p>
          </p:txBody>
        </p:sp>
        <p:sp>
          <p:nvSpPr>
            <p:cNvPr id="104" name="TextBox 103"/>
            <p:cNvSpPr txBox="1"/>
            <p:nvPr/>
          </p:nvSpPr>
          <p:spPr>
            <a:xfrm>
              <a:off x="391131" y="2648823"/>
              <a:ext cx="341760" cy="400110"/>
            </a:xfrm>
            <a:prstGeom prst="rect">
              <a:avLst/>
            </a:prstGeom>
            <a:grpFill/>
          </p:spPr>
          <p:txBody>
            <a:bodyPr wrap="none" rtlCol="0">
              <a:spAutoFit/>
            </a:bodyPr>
            <a:lstStyle/>
            <a:p>
              <a:pPr algn="ctr"/>
              <a:r>
                <a:rPr lang="en-US" sz="2000" b="1" dirty="0">
                  <a:latin typeface="Helvetica" charset="0"/>
                  <a:ea typeface="Helvetica" charset="0"/>
                  <a:cs typeface="Helvetica" charset="0"/>
                </a:rPr>
                <a:t>b</a:t>
              </a:r>
            </a:p>
          </p:txBody>
        </p:sp>
      </p:grpSp>
      <p:pic>
        <p:nvPicPr>
          <p:cNvPr id="65" name="Picture 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3922" y="1720737"/>
            <a:ext cx="2143781" cy="512064"/>
          </a:xfrm>
          <a:prstGeom prst="rect">
            <a:avLst/>
          </a:prstGeom>
        </p:spPr>
      </p:pic>
      <p:pic>
        <p:nvPicPr>
          <p:cNvPr id="64" name="Picture 63"/>
          <p:cNvPicPr>
            <a:picLocks/>
          </p:cNvPicPr>
          <p:nvPr/>
        </p:nvPicPr>
        <p:blipFill>
          <a:blip r:embed="rId11">
            <a:extLst>
              <a:ext uri="{28A0092B-C50C-407E-A947-70E740481C1C}">
                <a14:useLocalDpi xmlns:a14="http://schemas.microsoft.com/office/drawing/2010/main" val="0"/>
              </a:ext>
            </a:extLst>
          </a:blip>
          <a:stretch>
            <a:fillRect/>
          </a:stretch>
        </p:blipFill>
        <p:spPr>
          <a:xfrm>
            <a:off x="1238188" y="923527"/>
            <a:ext cx="1920240" cy="557784"/>
          </a:xfrm>
          <a:prstGeom prst="rect">
            <a:avLst/>
          </a:prstGeom>
        </p:spPr>
      </p:pic>
      <p:sp>
        <p:nvSpPr>
          <p:cNvPr id="11" name="Freeform 10"/>
          <p:cNvSpPr/>
          <p:nvPr/>
        </p:nvSpPr>
        <p:spPr>
          <a:xfrm>
            <a:off x="1374598" y="916787"/>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610463" y="816609"/>
            <a:ext cx="484428" cy="261610"/>
            <a:chOff x="1921665" y="674572"/>
            <a:chExt cx="484428" cy="261610"/>
          </a:xfrm>
        </p:grpSpPr>
        <p:sp>
          <p:nvSpPr>
            <p:cNvPr id="15" name="Rectangle 14"/>
            <p:cNvSpPr/>
            <p:nvPr/>
          </p:nvSpPr>
          <p:spPr>
            <a:xfrm>
              <a:off x="1960357" y="675098"/>
              <a:ext cx="402336" cy="246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p:cNvSpPr txBox="1"/>
            <p:nvPr/>
          </p:nvSpPr>
          <p:spPr>
            <a:xfrm>
              <a:off x="1921665" y="674572"/>
              <a:ext cx="484428" cy="261610"/>
            </a:xfrm>
            <a:prstGeom prst="rect">
              <a:avLst/>
            </a:prstGeom>
            <a:noFill/>
          </p:spPr>
          <p:txBody>
            <a:bodyPr wrap="none" rtlCol="0">
              <a:spAutoFit/>
            </a:bodyPr>
            <a:lstStyle/>
            <a:p>
              <a:r>
                <a:rPr lang="en-US" sz="1100" dirty="0">
                  <a:solidFill>
                    <a:schemeClr val="bg1"/>
                  </a:solidFill>
                  <a:latin typeface="Helvetica" charset="0"/>
                  <a:ea typeface="Helvetica" charset="0"/>
                  <a:cs typeface="Helvetica" charset="0"/>
                </a:rPr>
                <a:t>SCR</a:t>
              </a:r>
            </a:p>
          </p:txBody>
        </p:sp>
      </p:grpSp>
      <p:grpSp>
        <p:nvGrpSpPr>
          <p:cNvPr id="21" name="Group 20"/>
          <p:cNvGrpSpPr/>
          <p:nvPr/>
        </p:nvGrpSpPr>
        <p:grpSpPr>
          <a:xfrm>
            <a:off x="1374598" y="1590316"/>
            <a:ext cx="1724743" cy="587265"/>
            <a:chOff x="685800" y="1407819"/>
            <a:chExt cx="1724743" cy="587265"/>
          </a:xfrm>
        </p:grpSpPr>
        <p:pic>
          <p:nvPicPr>
            <p:cNvPr id="6" name="Picture 5"/>
            <p:cNvPicPr>
              <a:picLocks noChangeAspect="1"/>
            </p:cNvPicPr>
            <p:nvPr/>
          </p:nvPicPr>
          <p:blipFill rotWithShape="1">
            <a:blip r:embed="rId12">
              <a:extLst>
                <a:ext uri="{28A0092B-C50C-407E-A947-70E740481C1C}">
                  <a14:useLocalDpi xmlns:a14="http://schemas.microsoft.com/office/drawing/2010/main" val="0"/>
                </a:ext>
              </a:extLst>
            </a:blip>
            <a:srcRect l="12104" r="44782" b="31815"/>
            <a:stretch/>
          </p:blipFill>
          <p:spPr>
            <a:xfrm>
              <a:off x="728283" y="1625676"/>
              <a:ext cx="1557717" cy="324504"/>
            </a:xfrm>
            <a:prstGeom prst="rect">
              <a:avLst/>
            </a:prstGeom>
          </p:spPr>
        </p:pic>
        <p:sp>
          <p:nvSpPr>
            <p:cNvPr id="12" name="Freeform 11"/>
            <p:cNvSpPr/>
            <p:nvPr/>
          </p:nvSpPr>
          <p:spPr>
            <a:xfrm>
              <a:off x="685800" y="1558666"/>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919703" y="1407819"/>
              <a:ext cx="490840" cy="261610"/>
              <a:chOff x="1921665" y="674572"/>
              <a:chExt cx="490840" cy="261610"/>
            </a:xfrm>
          </p:grpSpPr>
          <p:sp>
            <p:nvSpPr>
              <p:cNvPr id="18" name="Rectangle 17"/>
              <p:cNvSpPr/>
              <p:nvPr/>
            </p:nvSpPr>
            <p:spPr>
              <a:xfrm>
                <a:off x="1960357" y="675098"/>
                <a:ext cx="402336" cy="246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p:cNvSpPr txBox="1"/>
              <p:nvPr/>
            </p:nvSpPr>
            <p:spPr>
              <a:xfrm>
                <a:off x="1921665" y="674572"/>
                <a:ext cx="490840" cy="261610"/>
              </a:xfrm>
              <a:prstGeom prst="rect">
                <a:avLst/>
              </a:prstGeom>
              <a:noFill/>
            </p:spPr>
            <p:txBody>
              <a:bodyPr wrap="none" rtlCol="0">
                <a:spAutoFit/>
              </a:bodyPr>
              <a:lstStyle/>
              <a:p>
                <a:r>
                  <a:rPr lang="en-US" sz="1100" dirty="0">
                    <a:solidFill>
                      <a:schemeClr val="bg1"/>
                    </a:solidFill>
                    <a:latin typeface="Helvetica" charset="0"/>
                    <a:ea typeface="Helvetica" charset="0"/>
                    <a:cs typeface="Helvetica" charset="0"/>
                  </a:rPr>
                  <a:t>ECG</a:t>
                </a:r>
              </a:p>
            </p:txBody>
          </p:sp>
        </p:grpSp>
      </p:grpSp>
      <p:cxnSp>
        <p:nvCxnSpPr>
          <p:cNvPr id="25" name="Straight Arrow Connector 24"/>
          <p:cNvCxnSpPr/>
          <p:nvPr/>
        </p:nvCxnSpPr>
        <p:spPr>
          <a:xfrm>
            <a:off x="3175352" y="1959372"/>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rotWithShape="1">
          <a:blip r:embed="rId12">
            <a:extLst>
              <a:ext uri="{28A0092B-C50C-407E-A947-70E740481C1C}">
                <a14:useLocalDpi xmlns:a14="http://schemas.microsoft.com/office/drawing/2010/main" val="0"/>
              </a:ext>
            </a:extLst>
          </a:blip>
          <a:srcRect l="12104" r="44782" b="31815"/>
          <a:stretch/>
        </p:blipFill>
        <p:spPr>
          <a:xfrm>
            <a:off x="3762687" y="1808173"/>
            <a:ext cx="1557717" cy="324504"/>
          </a:xfrm>
          <a:prstGeom prst="rect">
            <a:avLst/>
          </a:prstGeom>
        </p:spPr>
      </p:pic>
      <p:sp>
        <p:nvSpPr>
          <p:cNvPr id="28" name="Freeform 27"/>
          <p:cNvSpPr/>
          <p:nvPr/>
        </p:nvSpPr>
        <p:spPr>
          <a:xfrm>
            <a:off x="3720204" y="1741163"/>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889437"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256663"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662449"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068237"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535764" y="1273010"/>
            <a:ext cx="1980029" cy="430887"/>
          </a:xfrm>
          <a:prstGeom prst="rect">
            <a:avLst/>
          </a:prstGeom>
          <a:noFill/>
        </p:spPr>
        <p:txBody>
          <a:bodyPr wrap="none" rtlCol="0">
            <a:spAutoFit/>
          </a:bodyPr>
          <a:lstStyle/>
          <a:p>
            <a:pPr algn="ctr"/>
            <a:r>
              <a:rPr lang="en-US" sz="1100" dirty="0">
                <a:latin typeface="Helvetica" charset="0"/>
                <a:ea typeface="Helvetica" charset="0"/>
                <a:cs typeface="Helvetica" charset="0"/>
              </a:rPr>
              <a:t>Peak detection and </a:t>
            </a:r>
          </a:p>
          <a:p>
            <a:pPr algn="ctr"/>
            <a:r>
              <a:rPr lang="en-US" sz="1100" dirty="0">
                <a:latin typeface="Helvetica" charset="0"/>
                <a:ea typeface="Helvetica" charset="0"/>
                <a:cs typeface="Helvetica" charset="0"/>
              </a:rPr>
              <a:t>inter-beat interval calculation</a:t>
            </a:r>
          </a:p>
        </p:txBody>
      </p:sp>
      <p:cxnSp>
        <p:nvCxnSpPr>
          <p:cNvPr id="38" name="Straight Arrow Connector 37"/>
          <p:cNvCxnSpPr/>
          <p:nvPr/>
        </p:nvCxnSpPr>
        <p:spPr>
          <a:xfrm>
            <a:off x="3980767" y="1875859"/>
            <a:ext cx="256032" cy="0"/>
          </a:xfrm>
          <a:prstGeom prst="straightConnector1">
            <a:avLst/>
          </a:prstGeom>
          <a:ln>
            <a:solidFill>
              <a:srgbClr val="9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353464" y="1875859"/>
            <a:ext cx="274320" cy="0"/>
          </a:xfrm>
          <a:prstGeom prst="straightConnector1">
            <a:avLst/>
          </a:prstGeom>
          <a:ln>
            <a:solidFill>
              <a:srgbClr val="9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758115" y="1875859"/>
            <a:ext cx="274320" cy="0"/>
          </a:xfrm>
          <a:prstGeom prst="straightConnector1">
            <a:avLst/>
          </a:prstGeom>
          <a:ln>
            <a:solidFill>
              <a:srgbClr val="9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88936" y="1959372"/>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45"/>
          <p:cNvSpPr/>
          <p:nvPr/>
        </p:nvSpPr>
        <p:spPr>
          <a:xfrm>
            <a:off x="6033788" y="1741163"/>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207983" y="1445529"/>
            <a:ext cx="1279517" cy="261610"/>
          </a:xfrm>
          <a:prstGeom prst="rect">
            <a:avLst/>
          </a:prstGeom>
          <a:noFill/>
        </p:spPr>
        <p:txBody>
          <a:bodyPr wrap="none" rtlCol="0">
            <a:spAutoFit/>
          </a:bodyPr>
          <a:lstStyle/>
          <a:p>
            <a:pPr algn="ctr"/>
            <a:r>
              <a:rPr lang="en-US" sz="1100">
                <a:latin typeface="Helvetica" charset="0"/>
                <a:ea typeface="Helvetica" charset="0"/>
                <a:cs typeface="Helvetica" charset="0"/>
              </a:rPr>
              <a:t>Inter-beat interval</a:t>
            </a:r>
            <a:endParaRPr lang="en-US" sz="1100" dirty="0">
              <a:latin typeface="Helvetica" charset="0"/>
              <a:ea typeface="Helvetica" charset="0"/>
              <a:cs typeface="Helvetica" charset="0"/>
            </a:endParaRPr>
          </a:p>
        </p:txBody>
      </p:sp>
      <p:sp>
        <p:nvSpPr>
          <p:cNvPr id="48" name="TextBox 47"/>
          <p:cNvSpPr txBox="1"/>
          <p:nvPr/>
        </p:nvSpPr>
        <p:spPr>
          <a:xfrm>
            <a:off x="7565217" y="1250327"/>
            <a:ext cx="1102330" cy="600164"/>
          </a:xfrm>
          <a:prstGeom prst="rect">
            <a:avLst/>
          </a:prstGeom>
          <a:noFill/>
        </p:spPr>
        <p:txBody>
          <a:bodyPr wrap="square" rtlCol="0">
            <a:spAutoFit/>
          </a:bodyPr>
          <a:lstStyle/>
          <a:p>
            <a:pPr algn="ctr"/>
            <a:r>
              <a:rPr lang="en-US" sz="1100" dirty="0">
                <a:latin typeface="Helvetica" charset="0"/>
                <a:ea typeface="Helvetica" charset="0"/>
                <a:cs typeface="Helvetica" charset="0"/>
              </a:rPr>
              <a:t>Low-pass filter</a:t>
            </a:r>
          </a:p>
          <a:p>
            <a:pPr algn="ctr"/>
            <a:r>
              <a:rPr lang="en-US" sz="1100" dirty="0">
                <a:solidFill>
                  <a:srgbClr val="C00000"/>
                </a:solidFill>
                <a:latin typeface="Helvetica" charset="0"/>
                <a:ea typeface="Helvetica" charset="0"/>
                <a:cs typeface="Helvetica" charset="0"/>
              </a:rPr>
              <a:t>SCR: 5 Hz</a:t>
            </a:r>
          </a:p>
          <a:p>
            <a:pPr algn="ctr"/>
            <a:r>
              <a:rPr lang="en-US" sz="1100" dirty="0">
                <a:solidFill>
                  <a:srgbClr val="C00000"/>
                </a:solidFill>
                <a:latin typeface="Helvetica" charset="0"/>
                <a:ea typeface="Helvetica" charset="0"/>
                <a:cs typeface="Helvetica" charset="0"/>
              </a:rPr>
              <a:t>ECG: 1 Hz</a:t>
            </a:r>
          </a:p>
        </p:txBody>
      </p:sp>
      <p:cxnSp>
        <p:nvCxnSpPr>
          <p:cNvPr id="58" name="Straight Arrow Connector 57"/>
          <p:cNvCxnSpPr/>
          <p:nvPr/>
        </p:nvCxnSpPr>
        <p:spPr>
          <a:xfrm>
            <a:off x="7725508" y="1959372"/>
            <a:ext cx="8229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81938" y="962557"/>
            <a:ext cx="1916719" cy="569386"/>
          </a:xfrm>
          <a:prstGeom prst="rect">
            <a:avLst/>
          </a:prstGeom>
        </p:spPr>
      </p:pic>
      <p:sp>
        <p:nvSpPr>
          <p:cNvPr id="52" name="Freeform 51"/>
          <p:cNvSpPr/>
          <p:nvPr/>
        </p:nvSpPr>
        <p:spPr>
          <a:xfrm>
            <a:off x="8718348" y="915220"/>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15717" y="1714286"/>
            <a:ext cx="2146833" cy="513527"/>
          </a:xfrm>
          <a:prstGeom prst="rect">
            <a:avLst/>
          </a:prstGeom>
        </p:spPr>
      </p:pic>
      <p:sp>
        <p:nvSpPr>
          <p:cNvPr id="59" name="Freeform 58"/>
          <p:cNvSpPr/>
          <p:nvPr/>
        </p:nvSpPr>
        <p:spPr>
          <a:xfrm>
            <a:off x="8698635" y="1741163"/>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a:off x="7725508" y="1133429"/>
            <a:ext cx="8229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0461287" y="1335753"/>
            <a:ext cx="1102330" cy="430887"/>
          </a:xfrm>
          <a:prstGeom prst="rect">
            <a:avLst/>
          </a:prstGeom>
          <a:noFill/>
        </p:spPr>
        <p:txBody>
          <a:bodyPr wrap="square" rtlCol="0">
            <a:spAutoFit/>
          </a:bodyPr>
          <a:lstStyle/>
          <a:p>
            <a:pPr algn="ctr"/>
            <a:r>
              <a:rPr lang="en-US" sz="1100" dirty="0">
                <a:latin typeface="Helvetica" charset="0"/>
                <a:ea typeface="Helvetica" charset="0"/>
                <a:cs typeface="Helvetica" charset="0"/>
              </a:rPr>
              <a:t>Down-sample to </a:t>
            </a:r>
            <a:r>
              <a:rPr lang="en-US" sz="1100" dirty="0">
                <a:solidFill>
                  <a:srgbClr val="C00000"/>
                </a:solidFill>
                <a:latin typeface="Helvetica" charset="0"/>
                <a:ea typeface="Helvetica" charset="0"/>
                <a:cs typeface="Helvetica" charset="0"/>
              </a:rPr>
              <a:t>25Hz</a:t>
            </a:r>
          </a:p>
        </p:txBody>
      </p:sp>
      <p:sp>
        <p:nvSpPr>
          <p:cNvPr id="2" name="Freeform 1"/>
          <p:cNvSpPr/>
          <p:nvPr/>
        </p:nvSpPr>
        <p:spPr>
          <a:xfrm>
            <a:off x="10481081" y="1132233"/>
            <a:ext cx="466848" cy="190268"/>
          </a:xfrm>
          <a:custGeom>
            <a:avLst/>
            <a:gdLst>
              <a:gd name="connsiteX0" fmla="*/ 0 w 533400"/>
              <a:gd name="connsiteY0" fmla="*/ 0 h 165100"/>
              <a:gd name="connsiteX1" fmla="*/ 533400 w 533400"/>
              <a:gd name="connsiteY1" fmla="*/ 0 h 165100"/>
              <a:gd name="connsiteX2" fmla="*/ 533400 w 533400"/>
              <a:gd name="connsiteY2" fmla="*/ 165100 h 165100"/>
            </a:gdLst>
            <a:ahLst/>
            <a:cxnLst>
              <a:cxn ang="0">
                <a:pos x="connsiteX0" y="connsiteY0"/>
              </a:cxn>
              <a:cxn ang="0">
                <a:pos x="connsiteX1" y="connsiteY1"/>
              </a:cxn>
              <a:cxn ang="0">
                <a:pos x="connsiteX2" y="connsiteY2"/>
              </a:cxn>
            </a:cxnLst>
            <a:rect l="l" t="t" r="r" b="b"/>
            <a:pathLst>
              <a:path w="533400" h="165100">
                <a:moveTo>
                  <a:pt x="0" y="0"/>
                </a:moveTo>
                <a:lnTo>
                  <a:pt x="533400" y="0"/>
                </a:lnTo>
                <a:lnTo>
                  <a:pt x="533400" y="165100"/>
                </a:lnTo>
              </a:path>
            </a:pathLst>
          </a:custGeom>
          <a:noFill/>
          <a:ln w="63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flipV="1">
            <a:off x="10481081" y="1784744"/>
            <a:ext cx="466848" cy="177176"/>
          </a:xfrm>
          <a:custGeom>
            <a:avLst/>
            <a:gdLst>
              <a:gd name="connsiteX0" fmla="*/ 0 w 533400"/>
              <a:gd name="connsiteY0" fmla="*/ 0 h 165100"/>
              <a:gd name="connsiteX1" fmla="*/ 533400 w 533400"/>
              <a:gd name="connsiteY1" fmla="*/ 0 h 165100"/>
              <a:gd name="connsiteX2" fmla="*/ 533400 w 533400"/>
              <a:gd name="connsiteY2" fmla="*/ 165100 h 165100"/>
            </a:gdLst>
            <a:ahLst/>
            <a:cxnLst>
              <a:cxn ang="0">
                <a:pos x="connsiteX0" y="connsiteY0"/>
              </a:cxn>
              <a:cxn ang="0">
                <a:pos x="connsiteX1" y="connsiteY1"/>
              </a:cxn>
              <a:cxn ang="0">
                <a:pos x="connsiteX2" y="connsiteY2"/>
              </a:cxn>
            </a:cxnLst>
            <a:rect l="l" t="t" r="r" b="b"/>
            <a:pathLst>
              <a:path w="533400" h="165100">
                <a:moveTo>
                  <a:pt x="0" y="0"/>
                </a:moveTo>
                <a:lnTo>
                  <a:pt x="533400" y="0"/>
                </a:lnTo>
                <a:lnTo>
                  <a:pt x="533400" y="165100"/>
                </a:lnTo>
              </a:path>
            </a:pathLst>
          </a:custGeom>
          <a:noFill/>
          <a:ln w="63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819388" y="626124"/>
            <a:ext cx="10953160" cy="1799587"/>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1002742" y="383136"/>
            <a:ext cx="1526848" cy="400110"/>
            <a:chOff x="1358811" y="216880"/>
            <a:chExt cx="1526848" cy="400110"/>
          </a:xfrm>
          <a:solidFill>
            <a:schemeClr val="bg1"/>
          </a:solidFill>
        </p:grpSpPr>
        <p:sp>
          <p:nvSpPr>
            <p:cNvPr id="85" name="TextBox 84"/>
            <p:cNvSpPr txBox="1"/>
            <p:nvPr/>
          </p:nvSpPr>
          <p:spPr>
            <a:xfrm>
              <a:off x="1633770" y="304932"/>
              <a:ext cx="1251889" cy="276999"/>
            </a:xfrm>
            <a:prstGeom prst="rect">
              <a:avLst/>
            </a:prstGeom>
            <a:grpFill/>
          </p:spPr>
          <p:txBody>
            <a:bodyPr wrap="square" rtlCol="0">
              <a:spAutoFit/>
            </a:bodyPr>
            <a:lstStyle/>
            <a:p>
              <a:r>
                <a:rPr lang="en-US" sz="1200" dirty="0">
                  <a:latin typeface="Helvetica" charset="0"/>
                  <a:ea typeface="Helvetica" charset="0"/>
                  <a:cs typeface="Helvetica" charset="0"/>
                </a:rPr>
                <a:t>Preprocessing</a:t>
              </a:r>
            </a:p>
          </p:txBody>
        </p:sp>
        <p:sp>
          <p:nvSpPr>
            <p:cNvPr id="86" name="TextBox 85"/>
            <p:cNvSpPr txBox="1"/>
            <p:nvPr/>
          </p:nvSpPr>
          <p:spPr>
            <a:xfrm>
              <a:off x="1358811" y="216880"/>
              <a:ext cx="327334" cy="400110"/>
            </a:xfrm>
            <a:prstGeom prst="rect">
              <a:avLst/>
            </a:prstGeom>
            <a:grpFill/>
          </p:spPr>
          <p:txBody>
            <a:bodyPr wrap="none" rtlCol="0">
              <a:spAutoFit/>
            </a:bodyPr>
            <a:lstStyle/>
            <a:p>
              <a:pPr algn="ctr"/>
              <a:r>
                <a:rPr lang="en-US" sz="2000" b="1" dirty="0">
                  <a:latin typeface="Helvetica" charset="0"/>
                  <a:ea typeface="Helvetica" charset="0"/>
                  <a:cs typeface="Helvetica" charset="0"/>
                </a:rPr>
                <a:t>a</a:t>
              </a:r>
            </a:p>
          </p:txBody>
        </p:sp>
      </p:grpSp>
      <p:cxnSp>
        <p:nvCxnSpPr>
          <p:cNvPr id="148" name="Straight Arrow Connector 147"/>
          <p:cNvCxnSpPr/>
          <p:nvPr/>
        </p:nvCxnSpPr>
        <p:spPr>
          <a:xfrm>
            <a:off x="8211845" y="4633823"/>
            <a:ext cx="640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8177172" y="4359026"/>
            <a:ext cx="652176" cy="246221"/>
          </a:xfrm>
          <a:prstGeom prst="rect">
            <a:avLst/>
          </a:prstGeom>
          <a:noFill/>
        </p:spPr>
        <p:txBody>
          <a:bodyPr wrap="square" rtlCol="0">
            <a:spAutoFit/>
          </a:bodyPr>
          <a:lstStyle/>
          <a:p>
            <a:r>
              <a:rPr lang="en-US" sz="1000" dirty="0">
                <a:latin typeface="Helvetica" charset="0"/>
                <a:ea typeface="Helvetica" charset="0"/>
                <a:cs typeface="Helvetica" charset="0"/>
              </a:rPr>
              <a:t>Training</a:t>
            </a:r>
            <a:endParaRPr lang="en-US" sz="1050" dirty="0">
              <a:latin typeface="Helvetica" charset="0"/>
              <a:ea typeface="Helvetica" charset="0"/>
              <a:cs typeface="Helvetica" charset="0"/>
            </a:endParaRPr>
          </a:p>
        </p:txBody>
      </p:sp>
      <p:sp>
        <p:nvSpPr>
          <p:cNvPr id="150" name="TextBox 149"/>
          <p:cNvSpPr txBox="1"/>
          <p:nvPr/>
        </p:nvSpPr>
        <p:spPr>
          <a:xfrm>
            <a:off x="8125785" y="4664874"/>
            <a:ext cx="893877" cy="553998"/>
          </a:xfrm>
          <a:prstGeom prst="rect">
            <a:avLst/>
          </a:prstGeom>
          <a:noFill/>
        </p:spPr>
        <p:txBody>
          <a:bodyPr wrap="square" rtlCol="0">
            <a:spAutoFit/>
          </a:bodyPr>
          <a:lstStyle/>
          <a:p>
            <a:r>
              <a:rPr lang="en-US" sz="1000" dirty="0">
                <a:latin typeface="Helvetica" charset="0"/>
                <a:ea typeface="Helvetica" charset="0"/>
                <a:cs typeface="Helvetica" charset="0"/>
              </a:rPr>
              <a:t>Principal</a:t>
            </a:r>
          </a:p>
          <a:p>
            <a:r>
              <a:rPr lang="en-US" sz="1000" dirty="0">
                <a:latin typeface="Helvetica" charset="0"/>
                <a:ea typeface="Helvetica" charset="0"/>
                <a:cs typeface="Helvetica" charset="0"/>
              </a:rPr>
              <a:t>component</a:t>
            </a:r>
          </a:p>
          <a:p>
            <a:r>
              <a:rPr lang="en-US" sz="1000" dirty="0">
                <a:latin typeface="Helvetica" charset="0"/>
                <a:ea typeface="Helvetica" charset="0"/>
                <a:cs typeface="Helvetica" charset="0"/>
              </a:rPr>
              <a:t>regression</a:t>
            </a:r>
          </a:p>
        </p:txBody>
      </p:sp>
      <p:sp>
        <p:nvSpPr>
          <p:cNvPr id="121" name="TextBox 120"/>
          <p:cNvSpPr txBox="1"/>
          <p:nvPr/>
        </p:nvSpPr>
        <p:spPr>
          <a:xfrm>
            <a:off x="8125785" y="5207884"/>
            <a:ext cx="1047924" cy="1061829"/>
          </a:xfrm>
          <a:prstGeom prst="rect">
            <a:avLst/>
          </a:prstGeom>
          <a:noFill/>
        </p:spPr>
        <p:txBody>
          <a:bodyPr wrap="square" rtlCol="0">
            <a:spAutoFit/>
          </a:bodyPr>
          <a:lstStyle/>
          <a:p>
            <a:r>
              <a:rPr lang="en-US" sz="900" dirty="0">
                <a:solidFill>
                  <a:srgbClr val="800000"/>
                </a:solidFill>
                <a:latin typeface="Helvetica" charset="0"/>
                <a:ea typeface="Helvetica" charset="0"/>
                <a:cs typeface="Helvetica" charset="0"/>
              </a:rPr>
              <a:t>with leave-one-participant-out cross-validation (training a model except for one participant’s data)</a:t>
            </a:r>
          </a:p>
        </p:txBody>
      </p:sp>
    </p:spTree>
    <p:extLst>
      <p:ext uri="{BB962C8B-B14F-4D97-AF65-F5344CB8AC3E}">
        <p14:creationId xmlns:p14="http://schemas.microsoft.com/office/powerpoint/2010/main" val="1309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194F954-B6E2-C443-8850-FCAFCE7F4515}"/>
              </a:ext>
            </a:extLst>
          </p:cNvPr>
          <p:cNvGrpSpPr/>
          <p:nvPr/>
        </p:nvGrpSpPr>
        <p:grpSpPr>
          <a:xfrm>
            <a:off x="1894110" y="3633758"/>
            <a:ext cx="4756698" cy="2125572"/>
            <a:chOff x="2336871" y="3569878"/>
            <a:chExt cx="4756698" cy="2125572"/>
          </a:xfrm>
        </p:grpSpPr>
        <p:sp>
          <p:nvSpPr>
            <p:cNvPr id="58" name="자유형 57">
              <a:extLst>
                <a:ext uri="{FF2B5EF4-FFF2-40B4-BE49-F238E27FC236}">
                  <a16:creationId xmlns:a16="http://schemas.microsoft.com/office/drawing/2014/main" id="{9543F3EB-AB28-1E4B-81BB-C8A582DE181E}"/>
                </a:ext>
              </a:extLst>
            </p:cNvPr>
            <p:cNvSpPr/>
            <p:nvPr/>
          </p:nvSpPr>
          <p:spPr>
            <a:xfrm flipV="1">
              <a:off x="3846123" y="3569878"/>
              <a:ext cx="3247446" cy="1604299"/>
            </a:xfrm>
            <a:custGeom>
              <a:avLst/>
              <a:gdLst>
                <a:gd name="connsiteX0" fmla="*/ 0 w 3849624"/>
                <a:gd name="connsiteY0" fmla="*/ 0 h 1874520"/>
                <a:gd name="connsiteX1" fmla="*/ 557784 w 3849624"/>
                <a:gd name="connsiteY1" fmla="*/ 877824 h 1874520"/>
                <a:gd name="connsiteX2" fmla="*/ 2130552 w 3849624"/>
                <a:gd name="connsiteY2" fmla="*/ 1536192 h 1874520"/>
                <a:gd name="connsiteX3" fmla="*/ 3849624 w 3849624"/>
                <a:gd name="connsiteY3" fmla="*/ 1874520 h 1874520"/>
              </a:gdLst>
              <a:ahLst/>
              <a:cxnLst>
                <a:cxn ang="0">
                  <a:pos x="connsiteX0" y="connsiteY0"/>
                </a:cxn>
                <a:cxn ang="0">
                  <a:pos x="connsiteX1" y="connsiteY1"/>
                </a:cxn>
                <a:cxn ang="0">
                  <a:pos x="connsiteX2" y="connsiteY2"/>
                </a:cxn>
                <a:cxn ang="0">
                  <a:pos x="connsiteX3" y="connsiteY3"/>
                </a:cxn>
              </a:cxnLst>
              <a:rect l="l" t="t" r="r" b="b"/>
              <a:pathLst>
                <a:path w="3849624" h="1874520">
                  <a:moveTo>
                    <a:pt x="0" y="0"/>
                  </a:moveTo>
                  <a:cubicBezTo>
                    <a:pt x="101346" y="310896"/>
                    <a:pt x="202692" y="621792"/>
                    <a:pt x="557784" y="877824"/>
                  </a:cubicBezTo>
                  <a:cubicBezTo>
                    <a:pt x="912876" y="1133856"/>
                    <a:pt x="1581912" y="1370076"/>
                    <a:pt x="2130552" y="1536192"/>
                  </a:cubicBezTo>
                  <a:cubicBezTo>
                    <a:pt x="2679192" y="1702308"/>
                    <a:pt x="3264408" y="1788414"/>
                    <a:pt x="3849624" y="1874520"/>
                  </a:cubicBezTo>
                </a:path>
              </a:pathLst>
            </a:custGeom>
            <a:noFill/>
            <a:ln w="34925">
              <a:solidFill>
                <a:srgbClr val="0070C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7" name="직사각형 56">
              <a:extLst>
                <a:ext uri="{FF2B5EF4-FFF2-40B4-BE49-F238E27FC236}">
                  <a16:creationId xmlns:a16="http://schemas.microsoft.com/office/drawing/2014/main" id="{DB9E6313-9B11-2F40-8C93-7D9A4AFB9979}"/>
                </a:ext>
              </a:extLst>
            </p:cNvPr>
            <p:cNvSpPr/>
            <p:nvPr/>
          </p:nvSpPr>
          <p:spPr>
            <a:xfrm>
              <a:off x="2336871" y="5233785"/>
              <a:ext cx="2967477" cy="461665"/>
            </a:xfrm>
            <a:prstGeom prst="rect">
              <a:avLst/>
            </a:prstGeom>
          </p:spPr>
          <p:txBody>
            <a:bodyPr wrap="square">
              <a:spAutoFit/>
            </a:bodyPr>
            <a:lstStyle/>
            <a:p>
              <a:pPr algn="ctr"/>
              <a:r>
                <a:rPr lang="en-US" altLang="ko-KR" sz="2400" dirty="0">
                  <a:solidFill>
                    <a:schemeClr val="tx1">
                      <a:lumMod val="65000"/>
                      <a:lumOff val="35000"/>
                    </a:schemeClr>
                  </a:solidFill>
                  <a:latin typeface="Apple SD Gothic Neo UltraLight" charset="-127"/>
                  <a:ea typeface="Apple SD Gothic Neo UltraLight" charset="-127"/>
                  <a:cs typeface="Apple SD Gothic Neo UltraLight" charset="-127"/>
                </a:rPr>
                <a:t>Pain regulation</a:t>
              </a:r>
            </a:p>
          </p:txBody>
        </p:sp>
      </p:grpSp>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grpSp>
        <p:nvGrpSpPr>
          <p:cNvPr id="14" name="그룹 13">
            <a:extLst>
              <a:ext uri="{FF2B5EF4-FFF2-40B4-BE49-F238E27FC236}">
                <a16:creationId xmlns:a16="http://schemas.microsoft.com/office/drawing/2014/main" id="{F9F403DB-D5E5-1042-8B53-85DA22A40BA3}"/>
              </a:ext>
            </a:extLst>
          </p:cNvPr>
          <p:cNvGrpSpPr/>
          <p:nvPr/>
        </p:nvGrpSpPr>
        <p:grpSpPr>
          <a:xfrm>
            <a:off x="2129639" y="1019100"/>
            <a:ext cx="4537646" cy="2197723"/>
            <a:chOff x="2572400" y="955220"/>
            <a:chExt cx="4537646" cy="2197723"/>
          </a:xfrm>
        </p:grpSpPr>
        <p:sp>
          <p:nvSpPr>
            <p:cNvPr id="10" name="자유형 9">
              <a:extLst>
                <a:ext uri="{FF2B5EF4-FFF2-40B4-BE49-F238E27FC236}">
                  <a16:creationId xmlns:a16="http://schemas.microsoft.com/office/drawing/2014/main" id="{5487784D-6B1C-5440-BB1D-25B04AF427D8}"/>
                </a:ext>
              </a:extLst>
            </p:cNvPr>
            <p:cNvSpPr/>
            <p:nvPr/>
          </p:nvSpPr>
          <p:spPr>
            <a:xfrm>
              <a:off x="3862600" y="1548644"/>
              <a:ext cx="3247446" cy="1604299"/>
            </a:xfrm>
            <a:custGeom>
              <a:avLst/>
              <a:gdLst>
                <a:gd name="connsiteX0" fmla="*/ 0 w 3849624"/>
                <a:gd name="connsiteY0" fmla="*/ 0 h 1874520"/>
                <a:gd name="connsiteX1" fmla="*/ 557784 w 3849624"/>
                <a:gd name="connsiteY1" fmla="*/ 877824 h 1874520"/>
                <a:gd name="connsiteX2" fmla="*/ 2130552 w 3849624"/>
                <a:gd name="connsiteY2" fmla="*/ 1536192 h 1874520"/>
                <a:gd name="connsiteX3" fmla="*/ 3849624 w 3849624"/>
                <a:gd name="connsiteY3" fmla="*/ 1874520 h 1874520"/>
              </a:gdLst>
              <a:ahLst/>
              <a:cxnLst>
                <a:cxn ang="0">
                  <a:pos x="connsiteX0" y="connsiteY0"/>
                </a:cxn>
                <a:cxn ang="0">
                  <a:pos x="connsiteX1" y="connsiteY1"/>
                </a:cxn>
                <a:cxn ang="0">
                  <a:pos x="connsiteX2" y="connsiteY2"/>
                </a:cxn>
                <a:cxn ang="0">
                  <a:pos x="connsiteX3" y="connsiteY3"/>
                </a:cxn>
              </a:cxnLst>
              <a:rect l="l" t="t" r="r" b="b"/>
              <a:pathLst>
                <a:path w="3849624" h="1874520">
                  <a:moveTo>
                    <a:pt x="0" y="0"/>
                  </a:moveTo>
                  <a:cubicBezTo>
                    <a:pt x="101346" y="310896"/>
                    <a:pt x="202692" y="621792"/>
                    <a:pt x="557784" y="877824"/>
                  </a:cubicBezTo>
                  <a:cubicBezTo>
                    <a:pt x="912876" y="1133856"/>
                    <a:pt x="1581912" y="1370076"/>
                    <a:pt x="2130552" y="1536192"/>
                  </a:cubicBezTo>
                  <a:cubicBezTo>
                    <a:pt x="2679192" y="1702308"/>
                    <a:pt x="3264408" y="1788414"/>
                    <a:pt x="3849624" y="1874520"/>
                  </a:cubicBezTo>
                </a:path>
              </a:pathLst>
            </a:custGeom>
            <a:noFill/>
            <a:ln w="34925">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9" name="직사각형 88">
              <a:extLst>
                <a:ext uri="{FF2B5EF4-FFF2-40B4-BE49-F238E27FC236}">
                  <a16:creationId xmlns:a16="http://schemas.microsoft.com/office/drawing/2014/main" id="{D6687420-254A-7244-87BE-D53AB1037D96}"/>
                </a:ext>
              </a:extLst>
            </p:cNvPr>
            <p:cNvSpPr/>
            <p:nvPr/>
          </p:nvSpPr>
          <p:spPr>
            <a:xfrm>
              <a:off x="2572400" y="955220"/>
              <a:ext cx="2967477" cy="461665"/>
            </a:xfrm>
            <a:prstGeom prst="rect">
              <a:avLst/>
            </a:prstGeom>
          </p:spPr>
          <p:txBody>
            <a:bodyPr wrap="square">
              <a:spAutoFit/>
            </a:bodyPr>
            <a:lstStyle/>
            <a:p>
              <a:r>
                <a:rPr lang="en-US" altLang="ko-KR" sz="2400" dirty="0">
                  <a:solidFill>
                    <a:schemeClr val="tx1">
                      <a:lumMod val="65000"/>
                      <a:lumOff val="35000"/>
                    </a:schemeClr>
                  </a:solidFill>
                  <a:latin typeface="Apple SD Gothic Neo UltraLight" charset="-127"/>
                  <a:ea typeface="Apple SD Gothic Neo UltraLight" charset="-127"/>
                  <a:cs typeface="Apple SD Gothic Neo UltraLight" charset="-127"/>
                </a:rPr>
                <a:t>Cognitive effort</a:t>
              </a:r>
            </a:p>
          </p:txBody>
        </p:sp>
      </p:grpSp>
      <p:sp>
        <p:nvSpPr>
          <p:cNvPr id="59" name="직사각형 58">
            <a:extLst>
              <a:ext uri="{FF2B5EF4-FFF2-40B4-BE49-F238E27FC236}">
                <a16:creationId xmlns:a16="http://schemas.microsoft.com/office/drawing/2014/main" id="{0E494AC6-520D-E144-929E-7C65791AD76D}"/>
              </a:ext>
            </a:extLst>
          </p:cNvPr>
          <p:cNvSpPr/>
          <p:nvPr/>
        </p:nvSpPr>
        <p:spPr>
          <a:xfrm>
            <a:off x="6816249" y="3186813"/>
            <a:ext cx="3155778" cy="584775"/>
          </a:xfrm>
          <a:prstGeom prst="rect">
            <a:avLst/>
          </a:prstGeom>
        </p:spPr>
        <p:txBody>
          <a:bodyPr wrap="square">
            <a:spAutoFit/>
          </a:bodyPr>
          <a:lstStyle/>
          <a:p>
            <a:r>
              <a:rPr lang="en-US" altLang="ko-KR" sz="3200" dirty="0">
                <a:solidFill>
                  <a:schemeClr val="accent6"/>
                </a:solidFill>
                <a:latin typeface="Apple SD Gothic Neo UltraLight" charset="-127"/>
                <a:ea typeface="Apple SD Gothic Neo UltraLight" charset="-127"/>
                <a:cs typeface="Apple SD Gothic Neo UltraLight" charset="-127"/>
              </a:rPr>
              <a:t>Null findings</a:t>
            </a:r>
          </a:p>
        </p:txBody>
      </p:sp>
      <p:grpSp>
        <p:nvGrpSpPr>
          <p:cNvPr id="8" name="그룹 7">
            <a:extLst>
              <a:ext uri="{FF2B5EF4-FFF2-40B4-BE49-F238E27FC236}">
                <a16:creationId xmlns:a16="http://schemas.microsoft.com/office/drawing/2014/main" id="{1C900FE1-A249-8B4E-BEF0-75C6CBB20756}"/>
              </a:ext>
            </a:extLst>
          </p:cNvPr>
          <p:cNvGrpSpPr/>
          <p:nvPr/>
        </p:nvGrpSpPr>
        <p:grpSpPr>
          <a:xfrm>
            <a:off x="2620406" y="3338642"/>
            <a:ext cx="2373920" cy="1071210"/>
            <a:chOff x="2452012" y="3175136"/>
            <a:chExt cx="2373920" cy="1071210"/>
          </a:xfrm>
        </p:grpSpPr>
        <p:pic>
          <p:nvPicPr>
            <p:cNvPr id="7" name="그림 6">
              <a:extLst>
                <a:ext uri="{FF2B5EF4-FFF2-40B4-BE49-F238E27FC236}">
                  <a16:creationId xmlns:a16="http://schemas.microsoft.com/office/drawing/2014/main" id="{E6D398D6-3BA8-184A-AA89-91C439F1C4F3}"/>
                </a:ext>
              </a:extLst>
            </p:cNvPr>
            <p:cNvPicPr>
              <a:picLocks noChangeAspect="1"/>
            </p:cNvPicPr>
            <p:nvPr/>
          </p:nvPicPr>
          <p:blipFill>
            <a:blip r:embed="rId2"/>
            <a:stretch>
              <a:fillRect/>
            </a:stretch>
          </p:blipFill>
          <p:spPr>
            <a:xfrm>
              <a:off x="2452012" y="3175136"/>
              <a:ext cx="1237228" cy="1071210"/>
            </a:xfrm>
            <a:prstGeom prst="rect">
              <a:avLst/>
            </a:prstGeom>
          </p:spPr>
        </p:pic>
        <p:sp>
          <p:nvSpPr>
            <p:cNvPr id="39" name="텍스트상자 2">
              <a:extLst>
                <a:ext uri="{FF2B5EF4-FFF2-40B4-BE49-F238E27FC236}">
                  <a16:creationId xmlns:a16="http://schemas.microsoft.com/office/drawing/2014/main" id="{C680F954-E07D-D041-8766-0FE048A907A0}"/>
                </a:ext>
              </a:extLst>
            </p:cNvPr>
            <p:cNvSpPr txBox="1"/>
            <p:nvPr/>
          </p:nvSpPr>
          <p:spPr>
            <a:xfrm>
              <a:off x="3645801" y="3755801"/>
              <a:ext cx="1180131" cy="369332"/>
            </a:xfrm>
            <a:prstGeom prst="rect">
              <a:avLst/>
            </a:prstGeom>
            <a:solidFill>
              <a:srgbClr val="FFFFFF">
                <a:alpha val="80000"/>
              </a:srgbClr>
            </a:solidFill>
          </p:spPr>
          <p:txBody>
            <a:bodyPr wrap="none" rtlCol="0">
              <a:spAutoFit/>
            </a:bodyPr>
            <a:lstStyle/>
            <a:p>
              <a:r>
                <a:rPr kumimoji="1" lang="en-US" altLang="ko-KR" dirty="0">
                  <a:latin typeface="Apple SD Gothic Neo UltraLight" panose="02000300000000000000" pitchFamily="2" charset="-127"/>
                  <a:ea typeface="Apple SD Gothic Neo UltraLight" panose="02000300000000000000" pitchFamily="2" charset="-127"/>
                </a:rPr>
                <a:t>Heart rate</a:t>
              </a:r>
              <a:endParaRPr kumimoji="1" lang="ko-KR" altLang="en-US" dirty="0">
                <a:latin typeface="Apple SD Gothic Neo UltraLight" panose="02000300000000000000" pitchFamily="2" charset="-127"/>
                <a:ea typeface="Apple SD Gothic Neo UltraLight" panose="02000300000000000000" pitchFamily="2" charset="-127"/>
              </a:endParaRPr>
            </a:p>
          </p:txBody>
        </p:sp>
      </p:grpSp>
      <p:grpSp>
        <p:nvGrpSpPr>
          <p:cNvPr id="12" name="그룹 11">
            <a:extLst>
              <a:ext uri="{FF2B5EF4-FFF2-40B4-BE49-F238E27FC236}">
                <a16:creationId xmlns:a16="http://schemas.microsoft.com/office/drawing/2014/main" id="{D89AF68F-3C3F-7146-AE03-D1D897E0BFDE}"/>
              </a:ext>
            </a:extLst>
          </p:cNvPr>
          <p:cNvGrpSpPr/>
          <p:nvPr/>
        </p:nvGrpSpPr>
        <p:grpSpPr>
          <a:xfrm>
            <a:off x="1760546" y="2431786"/>
            <a:ext cx="4077346" cy="540278"/>
            <a:chOff x="916980" y="2592156"/>
            <a:chExt cx="4077346" cy="540278"/>
          </a:xfrm>
        </p:grpSpPr>
        <p:sp>
          <p:nvSpPr>
            <p:cNvPr id="43" name="텍스트상자 2">
              <a:extLst>
                <a:ext uri="{FF2B5EF4-FFF2-40B4-BE49-F238E27FC236}">
                  <a16:creationId xmlns:a16="http://schemas.microsoft.com/office/drawing/2014/main" id="{C463038D-59E6-7F43-8CD2-A898BAF96665}"/>
                </a:ext>
              </a:extLst>
            </p:cNvPr>
            <p:cNvSpPr txBox="1"/>
            <p:nvPr/>
          </p:nvSpPr>
          <p:spPr>
            <a:xfrm>
              <a:off x="2147072" y="2706395"/>
              <a:ext cx="2847254" cy="369332"/>
            </a:xfrm>
            <a:prstGeom prst="rect">
              <a:avLst/>
            </a:prstGeom>
            <a:solidFill>
              <a:srgbClr val="FFFFFF">
                <a:alpha val="80000"/>
              </a:srgbClr>
            </a:solidFill>
          </p:spPr>
          <p:txBody>
            <a:bodyPr wrap="none" rtlCol="0">
              <a:spAutoFit/>
            </a:bodyPr>
            <a:lstStyle/>
            <a:p>
              <a:r>
                <a:rPr kumimoji="1" lang="en-US" altLang="ko-KR" dirty="0">
                  <a:latin typeface="Apple SD Gothic Neo UltraLight" panose="02000300000000000000" pitchFamily="2" charset="-127"/>
                  <a:ea typeface="Apple SD Gothic Neo UltraLight" panose="02000300000000000000" pitchFamily="2" charset="-127"/>
                </a:rPr>
                <a:t>Skin conductance response</a:t>
              </a:r>
              <a:endParaRPr kumimoji="1" lang="ko-KR" altLang="en-US" dirty="0">
                <a:latin typeface="Apple SD Gothic Neo UltraLight" panose="02000300000000000000" pitchFamily="2" charset="-127"/>
                <a:ea typeface="Apple SD Gothic Neo UltraLight" panose="02000300000000000000" pitchFamily="2" charset="-127"/>
              </a:endParaRPr>
            </a:p>
          </p:txBody>
        </p:sp>
        <p:pic>
          <p:nvPicPr>
            <p:cNvPr id="11" name="그림 10">
              <a:extLst>
                <a:ext uri="{FF2B5EF4-FFF2-40B4-BE49-F238E27FC236}">
                  <a16:creationId xmlns:a16="http://schemas.microsoft.com/office/drawing/2014/main" id="{799CE8D4-1D00-3542-8F05-E4F2B98AFEC6}"/>
                </a:ext>
              </a:extLst>
            </p:cNvPr>
            <p:cNvPicPr>
              <a:picLocks noChangeAspect="1"/>
            </p:cNvPicPr>
            <p:nvPr/>
          </p:nvPicPr>
          <p:blipFill>
            <a:blip r:embed="rId3"/>
            <a:stretch>
              <a:fillRect/>
            </a:stretch>
          </p:blipFill>
          <p:spPr>
            <a:xfrm>
              <a:off x="916980" y="2592156"/>
              <a:ext cx="1257251" cy="540278"/>
            </a:xfrm>
            <a:prstGeom prst="rect">
              <a:avLst/>
            </a:prstGeom>
          </p:spPr>
        </p:pic>
      </p:grpSp>
    </p:spTree>
    <p:extLst>
      <p:ext uri="{BB962C8B-B14F-4D97-AF65-F5344CB8AC3E}">
        <p14:creationId xmlns:p14="http://schemas.microsoft.com/office/powerpoint/2010/main" val="80325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S4</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sp>
        <p:nvSpPr>
          <p:cNvPr id="147" name="Rectangle 146"/>
          <p:cNvSpPr/>
          <p:nvPr/>
        </p:nvSpPr>
        <p:spPr>
          <a:xfrm>
            <a:off x="2172019" y="607937"/>
            <a:ext cx="7148626" cy="5433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그룹 12"/>
          <p:cNvGrpSpPr/>
          <p:nvPr/>
        </p:nvGrpSpPr>
        <p:grpSpPr>
          <a:xfrm>
            <a:off x="2407523" y="712278"/>
            <a:ext cx="6633633" cy="2521424"/>
            <a:chOff x="2407523" y="712278"/>
            <a:chExt cx="6633633" cy="2521424"/>
          </a:xfrm>
        </p:grpSpPr>
        <p:sp>
          <p:nvSpPr>
            <p:cNvPr id="106" name="TextBox 105"/>
            <p:cNvSpPr txBox="1"/>
            <p:nvPr/>
          </p:nvSpPr>
          <p:spPr>
            <a:xfrm>
              <a:off x="2666483" y="811250"/>
              <a:ext cx="5446299" cy="276999"/>
            </a:xfrm>
            <a:prstGeom prst="rect">
              <a:avLst/>
            </a:prstGeom>
            <a:noFill/>
          </p:spPr>
          <p:txBody>
            <a:bodyPr wrap="none" rtlCol="0">
              <a:spAutoFit/>
            </a:bodyPr>
            <a:lstStyle/>
            <a:p>
              <a:r>
                <a:rPr lang="en-US" sz="1200" dirty="0">
                  <a:latin typeface="Helvetica" charset="0"/>
                  <a:ea typeface="Helvetica" charset="0"/>
                  <a:cs typeface="Helvetica" charset="0"/>
                </a:rPr>
                <a:t>Effects of cognitive self-regulation on SCR and ECG unpleasantness markers</a:t>
              </a:r>
            </a:p>
          </p:txBody>
        </p:sp>
        <p:sp>
          <p:nvSpPr>
            <p:cNvPr id="120" name="TextBox 119"/>
            <p:cNvSpPr txBox="1"/>
            <p:nvPr/>
          </p:nvSpPr>
          <p:spPr>
            <a:xfrm rot="16200000">
              <a:off x="1978190" y="2016265"/>
              <a:ext cx="1706943"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marker response</a:t>
              </a:r>
            </a:p>
          </p:txBody>
        </p:sp>
        <p:sp>
          <p:nvSpPr>
            <p:cNvPr id="121" name="TextBox 120"/>
            <p:cNvSpPr txBox="1"/>
            <p:nvPr/>
          </p:nvSpPr>
          <p:spPr>
            <a:xfrm>
              <a:off x="3364220" y="2956703"/>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131" y="1464239"/>
              <a:ext cx="2094203" cy="1479600"/>
            </a:xfrm>
            <a:prstGeom prst="rect">
              <a:avLst/>
            </a:prstGeom>
          </p:spPr>
        </p:pic>
        <p:sp>
          <p:nvSpPr>
            <p:cNvPr id="112" name="TextBox 111"/>
            <p:cNvSpPr txBox="1"/>
            <p:nvPr/>
          </p:nvSpPr>
          <p:spPr>
            <a:xfrm rot="16200000">
              <a:off x="4511813" y="2010953"/>
              <a:ext cx="1715509"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marker response</a:t>
              </a:r>
            </a:p>
          </p:txBody>
        </p:sp>
        <p:sp>
          <p:nvSpPr>
            <p:cNvPr id="113" name="TextBox 112"/>
            <p:cNvSpPr txBox="1"/>
            <p:nvPr/>
          </p:nvSpPr>
          <p:spPr>
            <a:xfrm>
              <a:off x="5902132" y="2951391"/>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9825" y="1467133"/>
              <a:ext cx="2094203" cy="1479600"/>
            </a:xfrm>
            <a:prstGeom prst="rect">
              <a:avLst/>
            </a:prstGeom>
          </p:spPr>
        </p:pic>
        <p:cxnSp>
          <p:nvCxnSpPr>
            <p:cNvPr id="74" name="Straight Connector 73"/>
            <p:cNvCxnSpPr/>
            <p:nvPr/>
          </p:nvCxnSpPr>
          <p:spPr>
            <a:xfrm>
              <a:off x="7611915" y="1480662"/>
              <a:ext cx="182880" cy="0"/>
            </a:xfrm>
            <a:prstGeom prst="line">
              <a:avLst/>
            </a:prstGeom>
            <a:ln w="19050">
              <a:solidFill>
                <a:srgbClr val="C24D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611915" y="1643001"/>
              <a:ext cx="182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611915" y="1805340"/>
              <a:ext cx="182880" cy="0"/>
            </a:xfrm>
            <a:prstGeom prst="line">
              <a:avLst/>
            </a:prstGeom>
            <a:ln w="19050">
              <a:solidFill>
                <a:srgbClr val="55A8FF"/>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7750418" y="1345526"/>
              <a:ext cx="878767" cy="246221"/>
            </a:xfrm>
            <a:prstGeom prst="rect">
              <a:avLst/>
            </a:prstGeom>
            <a:noFill/>
          </p:spPr>
          <p:txBody>
            <a:bodyPr wrap="none" rtlCol="0">
              <a:spAutoFit/>
            </a:bodyPr>
            <a:lstStyle/>
            <a:p>
              <a:r>
                <a:rPr lang="en-US" sz="1000" dirty="0">
                  <a:latin typeface="Helvetica"/>
                  <a:cs typeface="Helvetica"/>
                </a:rPr>
                <a:t>Regulate-up</a:t>
              </a:r>
            </a:p>
          </p:txBody>
        </p:sp>
        <p:sp>
          <p:nvSpPr>
            <p:cNvPr id="78" name="TextBox 77"/>
            <p:cNvSpPr txBox="1"/>
            <p:nvPr/>
          </p:nvSpPr>
          <p:spPr>
            <a:xfrm>
              <a:off x="7750418" y="1516003"/>
              <a:ext cx="1290738" cy="246221"/>
            </a:xfrm>
            <a:prstGeom prst="rect">
              <a:avLst/>
            </a:prstGeom>
            <a:noFill/>
          </p:spPr>
          <p:txBody>
            <a:bodyPr wrap="none" rtlCol="0">
              <a:spAutoFit/>
            </a:bodyPr>
            <a:lstStyle/>
            <a:p>
              <a:r>
                <a:rPr lang="en-US" sz="1000" dirty="0">
                  <a:latin typeface="Helvetica"/>
                  <a:cs typeface="Helvetica"/>
                </a:rPr>
                <a:t>Passive experience</a:t>
              </a:r>
            </a:p>
          </p:txBody>
        </p:sp>
        <p:sp>
          <p:nvSpPr>
            <p:cNvPr id="79" name="TextBox 78"/>
            <p:cNvSpPr txBox="1"/>
            <p:nvPr/>
          </p:nvSpPr>
          <p:spPr>
            <a:xfrm>
              <a:off x="7750418" y="1679036"/>
              <a:ext cx="1042273" cy="246221"/>
            </a:xfrm>
            <a:prstGeom prst="rect">
              <a:avLst/>
            </a:prstGeom>
            <a:noFill/>
          </p:spPr>
          <p:txBody>
            <a:bodyPr wrap="none" rtlCol="0">
              <a:spAutoFit/>
            </a:bodyPr>
            <a:lstStyle/>
            <a:p>
              <a:r>
                <a:rPr lang="en-US" sz="1000" dirty="0">
                  <a:latin typeface="Helvetica"/>
                  <a:cs typeface="Helvetica"/>
                </a:rPr>
                <a:t>Regulate-down</a:t>
              </a:r>
            </a:p>
          </p:txBody>
        </p:sp>
        <p:sp>
          <p:nvSpPr>
            <p:cNvPr id="80" name="Rectangle 79"/>
            <p:cNvSpPr/>
            <p:nvPr/>
          </p:nvSpPr>
          <p:spPr>
            <a:xfrm>
              <a:off x="7512932" y="1361260"/>
              <a:ext cx="1528224" cy="57820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63"/>
            <p:cNvSpPr txBox="1"/>
            <p:nvPr/>
          </p:nvSpPr>
          <p:spPr>
            <a:xfrm>
              <a:off x="2407523" y="712278"/>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grpSp>
      <p:grpSp>
        <p:nvGrpSpPr>
          <p:cNvPr id="8" name="그룹 7"/>
          <p:cNvGrpSpPr/>
          <p:nvPr/>
        </p:nvGrpSpPr>
        <p:grpSpPr>
          <a:xfrm>
            <a:off x="2407523" y="3254314"/>
            <a:ext cx="1329921" cy="400110"/>
            <a:chOff x="2407523" y="3254314"/>
            <a:chExt cx="1329921" cy="400110"/>
          </a:xfrm>
        </p:grpSpPr>
        <p:sp>
          <p:nvSpPr>
            <p:cNvPr id="40" name="TextBox 123"/>
            <p:cNvSpPr txBox="1"/>
            <p:nvPr/>
          </p:nvSpPr>
          <p:spPr>
            <a:xfrm>
              <a:off x="2407523" y="3254314"/>
              <a:ext cx="341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sp>
          <p:nvSpPr>
            <p:cNvPr id="41" name="TextBox 124"/>
            <p:cNvSpPr txBox="1"/>
            <p:nvPr/>
          </p:nvSpPr>
          <p:spPr>
            <a:xfrm>
              <a:off x="2724025" y="3351057"/>
              <a:ext cx="1013419" cy="276999"/>
            </a:xfrm>
            <a:prstGeom prst="rect">
              <a:avLst/>
            </a:prstGeom>
            <a:noFill/>
          </p:spPr>
          <p:txBody>
            <a:bodyPr wrap="none" rtlCol="0">
              <a:spAutoFit/>
            </a:bodyPr>
            <a:lstStyle/>
            <a:p>
              <a:r>
                <a:rPr lang="en-US" sz="1200" dirty="0">
                  <a:latin typeface="Helvetica" charset="0"/>
                  <a:ea typeface="Helvetica" charset="0"/>
                  <a:cs typeface="Helvetica" charset="0"/>
                </a:rPr>
                <a:t>GLM results</a:t>
              </a:r>
            </a:p>
          </p:txBody>
        </p:sp>
      </p:grpSp>
      <p:grpSp>
        <p:nvGrpSpPr>
          <p:cNvPr id="7" name="그룹 6"/>
          <p:cNvGrpSpPr/>
          <p:nvPr/>
        </p:nvGrpSpPr>
        <p:grpSpPr>
          <a:xfrm>
            <a:off x="2699270" y="3689760"/>
            <a:ext cx="2327879" cy="2448730"/>
            <a:chOff x="2699270" y="3641635"/>
            <a:chExt cx="2327879" cy="2448730"/>
          </a:xfrm>
        </p:grpSpPr>
        <p:grpSp>
          <p:nvGrpSpPr>
            <p:cNvPr id="10" name="그룹 9"/>
            <p:cNvGrpSpPr/>
            <p:nvPr/>
          </p:nvGrpSpPr>
          <p:grpSpPr>
            <a:xfrm>
              <a:off x="2699270" y="3906800"/>
              <a:ext cx="2304807" cy="2183565"/>
              <a:chOff x="2734832" y="4439180"/>
              <a:chExt cx="2304807" cy="2183565"/>
            </a:xfrm>
          </p:grpSpPr>
          <p:pic>
            <p:nvPicPr>
              <p:cNvPr id="5" name="그림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1088" y="4457879"/>
                <a:ext cx="2058551" cy="1490145"/>
              </a:xfrm>
              <a:prstGeom prst="rect">
                <a:avLst/>
              </a:prstGeom>
            </p:spPr>
          </p:pic>
          <p:sp>
            <p:nvSpPr>
              <p:cNvPr id="28" name="TextBox 127"/>
              <p:cNvSpPr txBox="1"/>
              <p:nvPr/>
            </p:nvSpPr>
            <p:spPr>
              <a:xfrm rot="16200000">
                <a:off x="2206034" y="4967978"/>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29" name="TextBox 128"/>
              <p:cNvSpPr txBox="1"/>
              <p:nvPr/>
            </p:nvSpPr>
            <p:spPr>
              <a:xfrm rot="18742792">
                <a:off x="2802614" y="5961153"/>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30" name="TextBox 129"/>
              <p:cNvSpPr txBox="1"/>
              <p:nvPr/>
            </p:nvSpPr>
            <p:spPr>
              <a:xfrm rot="18742792">
                <a:off x="3369351" y="5917315"/>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31" name="TextBox 130"/>
              <p:cNvSpPr txBox="1"/>
              <p:nvPr/>
            </p:nvSpPr>
            <p:spPr>
              <a:xfrm rot="18742792">
                <a:off x="3820144" y="5907884"/>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grpSp>
        <p:sp>
          <p:nvSpPr>
            <p:cNvPr id="32" name="TextBox 132"/>
            <p:cNvSpPr txBox="1"/>
            <p:nvPr/>
          </p:nvSpPr>
          <p:spPr>
            <a:xfrm>
              <a:off x="2873994" y="3641635"/>
              <a:ext cx="2153155"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pain unpleasant marker</a:t>
              </a:r>
            </a:p>
          </p:txBody>
        </p:sp>
        <p:sp>
          <p:nvSpPr>
            <p:cNvPr id="44" name="TextBox 133"/>
            <p:cNvSpPr txBox="1"/>
            <p:nvPr/>
          </p:nvSpPr>
          <p:spPr>
            <a:xfrm>
              <a:off x="3396105" y="3891070"/>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5" name="TextBox 134"/>
            <p:cNvSpPr txBox="1"/>
            <p:nvPr/>
          </p:nvSpPr>
          <p:spPr>
            <a:xfrm>
              <a:off x="3845342" y="4334155"/>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6" name="TextBox 135"/>
            <p:cNvSpPr txBox="1"/>
            <p:nvPr/>
          </p:nvSpPr>
          <p:spPr>
            <a:xfrm>
              <a:off x="4281760" y="4473855"/>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grpSp>
        <p:nvGrpSpPr>
          <p:cNvPr id="2" name="그룹 1"/>
          <p:cNvGrpSpPr/>
          <p:nvPr/>
        </p:nvGrpSpPr>
        <p:grpSpPr>
          <a:xfrm>
            <a:off x="5365017" y="3685776"/>
            <a:ext cx="2506576" cy="2447376"/>
            <a:chOff x="5239888" y="3637651"/>
            <a:chExt cx="2506576" cy="2447376"/>
          </a:xfrm>
        </p:grpSpPr>
        <p:grpSp>
          <p:nvGrpSpPr>
            <p:cNvPr id="11" name="그룹 10"/>
            <p:cNvGrpSpPr/>
            <p:nvPr/>
          </p:nvGrpSpPr>
          <p:grpSpPr>
            <a:xfrm>
              <a:off x="5239888" y="3891071"/>
              <a:ext cx="2330463" cy="2193956"/>
              <a:chOff x="5245870" y="4445587"/>
              <a:chExt cx="2330463" cy="2193956"/>
            </a:xfrm>
          </p:grpSpPr>
          <p:pic>
            <p:nvPicPr>
              <p:cNvPr id="9" name="그림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7782" y="4457879"/>
                <a:ext cx="2058551" cy="1490145"/>
              </a:xfrm>
              <a:prstGeom prst="rect">
                <a:avLst/>
              </a:prstGeom>
            </p:spPr>
          </p:pic>
          <p:sp>
            <p:nvSpPr>
              <p:cNvPr id="33" name="TextBox 138"/>
              <p:cNvSpPr txBox="1"/>
              <p:nvPr/>
            </p:nvSpPr>
            <p:spPr>
              <a:xfrm rot="16200000">
                <a:off x="4717072" y="4974385"/>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34" name="TextBox 139"/>
              <p:cNvSpPr txBox="1"/>
              <p:nvPr/>
            </p:nvSpPr>
            <p:spPr>
              <a:xfrm rot="18742792">
                <a:off x="5355216" y="5977951"/>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35" name="TextBox 140"/>
              <p:cNvSpPr txBox="1"/>
              <p:nvPr/>
            </p:nvSpPr>
            <p:spPr>
              <a:xfrm rot="18742792">
                <a:off x="5921953" y="5934113"/>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36" name="TextBox 141"/>
              <p:cNvSpPr txBox="1"/>
              <p:nvPr/>
            </p:nvSpPr>
            <p:spPr>
              <a:xfrm rot="18742792">
                <a:off x="6372746" y="5924682"/>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grpSp>
        <p:sp>
          <p:nvSpPr>
            <p:cNvPr id="37" name="TextBox 142"/>
            <p:cNvSpPr txBox="1"/>
            <p:nvPr/>
          </p:nvSpPr>
          <p:spPr>
            <a:xfrm>
              <a:off x="5259885" y="3637651"/>
              <a:ext cx="2486579"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pain unpleasantness marker</a:t>
              </a:r>
            </a:p>
          </p:txBody>
        </p:sp>
        <p:sp>
          <p:nvSpPr>
            <p:cNvPr id="47" name="TextBox 133"/>
            <p:cNvSpPr txBox="1"/>
            <p:nvPr/>
          </p:nvSpPr>
          <p:spPr>
            <a:xfrm>
              <a:off x="5960012" y="3937121"/>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8" name="TextBox 134"/>
            <p:cNvSpPr txBox="1"/>
            <p:nvPr/>
          </p:nvSpPr>
          <p:spPr>
            <a:xfrm>
              <a:off x="6409249" y="4297078"/>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spTree>
    <p:extLst>
      <p:ext uri="{BB962C8B-B14F-4D97-AF65-F5344CB8AC3E}">
        <p14:creationId xmlns:p14="http://schemas.microsoft.com/office/powerpoint/2010/main" val="1326152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73219" y="681181"/>
            <a:ext cx="1624163" cy="276999"/>
          </a:xfrm>
          <a:prstGeom prst="rect">
            <a:avLst/>
          </a:prstGeom>
          <a:noFill/>
        </p:spPr>
        <p:txBody>
          <a:bodyPr wrap="none" rtlCol="0">
            <a:spAutoFit/>
          </a:bodyPr>
          <a:lstStyle/>
          <a:p>
            <a:r>
              <a:rPr lang="en-US" sz="1200" dirty="0">
                <a:latin typeface="Helvetica" charset="0"/>
                <a:ea typeface="Helvetica" charset="0"/>
                <a:cs typeface="Helvetica" charset="0"/>
              </a:rPr>
              <a:t>Regulation strategies</a:t>
            </a:r>
          </a:p>
        </p:txBody>
      </p:sp>
      <p:grpSp>
        <p:nvGrpSpPr>
          <p:cNvPr id="8" name="그룹 7"/>
          <p:cNvGrpSpPr/>
          <p:nvPr/>
        </p:nvGrpSpPr>
        <p:grpSpPr>
          <a:xfrm>
            <a:off x="2688492" y="819681"/>
            <a:ext cx="6174953" cy="2313432"/>
            <a:chOff x="2688492" y="819681"/>
            <a:chExt cx="6174953" cy="2313432"/>
          </a:xfrm>
        </p:grpSpPr>
        <p:sp>
          <p:nvSpPr>
            <p:cNvPr id="53" name="Rectangle 9"/>
            <p:cNvSpPr/>
            <p:nvPr/>
          </p:nvSpPr>
          <p:spPr>
            <a:xfrm>
              <a:off x="2945490" y="981345"/>
              <a:ext cx="5917955" cy="196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그룹 6"/>
            <p:cNvGrpSpPr/>
            <p:nvPr/>
          </p:nvGrpSpPr>
          <p:grpSpPr>
            <a:xfrm>
              <a:off x="2688492" y="819681"/>
              <a:ext cx="5955624" cy="2313432"/>
              <a:chOff x="2688492" y="819681"/>
              <a:chExt cx="5955624" cy="2313432"/>
            </a:xfrm>
          </p:grpSpPr>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492" y="819681"/>
                <a:ext cx="2368188" cy="2313432"/>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235" y="819681"/>
                <a:ext cx="2368188" cy="2313432"/>
              </a:xfrm>
              <a:prstGeom prst="rect">
                <a:avLst/>
              </a:prstGeom>
            </p:spPr>
          </p:pic>
          <p:grpSp>
            <p:nvGrpSpPr>
              <p:cNvPr id="57" name="Group 56"/>
              <p:cNvGrpSpPr/>
              <p:nvPr/>
            </p:nvGrpSpPr>
            <p:grpSpPr>
              <a:xfrm>
                <a:off x="6865623" y="1211115"/>
                <a:ext cx="1778493" cy="1359236"/>
                <a:chOff x="6865623" y="1159160"/>
                <a:chExt cx="1778493" cy="1359236"/>
              </a:xfrm>
            </p:grpSpPr>
            <p:sp>
              <p:nvSpPr>
                <p:cNvPr id="12" name="Rectangle 11"/>
                <p:cNvSpPr/>
                <p:nvPr/>
              </p:nvSpPr>
              <p:spPr>
                <a:xfrm>
                  <a:off x="6865623" y="1220862"/>
                  <a:ext cx="118872" cy="118872"/>
                </a:xfrm>
                <a:prstGeom prst="rect">
                  <a:avLst/>
                </a:prstGeom>
                <a:solidFill>
                  <a:srgbClr val="3288B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3" name="Rectangle 12"/>
                <p:cNvSpPr/>
                <p:nvPr/>
              </p:nvSpPr>
              <p:spPr>
                <a:xfrm>
                  <a:off x="6865623" y="1406654"/>
                  <a:ext cx="118872" cy="118872"/>
                </a:xfrm>
                <a:prstGeom prst="rect">
                  <a:avLst/>
                </a:prstGeom>
                <a:solidFill>
                  <a:srgbClr val="5E4FA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5" name="Rectangle 14"/>
                <p:cNvSpPr/>
                <p:nvPr/>
              </p:nvSpPr>
              <p:spPr>
                <a:xfrm>
                  <a:off x="6865623" y="1592446"/>
                  <a:ext cx="118872" cy="118872"/>
                </a:xfrm>
                <a:prstGeom prst="rect">
                  <a:avLst/>
                </a:prstGeom>
                <a:solidFill>
                  <a:srgbClr val="FEE08A"/>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6" name="Rectangle 15"/>
                <p:cNvSpPr/>
                <p:nvPr/>
              </p:nvSpPr>
              <p:spPr>
                <a:xfrm>
                  <a:off x="6865623" y="1778238"/>
                  <a:ext cx="118872" cy="118872"/>
                </a:xfrm>
                <a:prstGeom prst="rect">
                  <a:avLst/>
                </a:prstGeom>
                <a:solidFill>
                  <a:srgbClr val="F56D4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7" name="Rectangle 16"/>
                <p:cNvSpPr/>
                <p:nvPr/>
              </p:nvSpPr>
              <p:spPr>
                <a:xfrm>
                  <a:off x="6865623" y="1964030"/>
                  <a:ext cx="118872" cy="118872"/>
                </a:xfrm>
                <a:prstGeom prst="rect">
                  <a:avLst/>
                </a:prstGeom>
                <a:solidFill>
                  <a:srgbClr val="FCAE6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8" name="Rectangle 17"/>
                <p:cNvSpPr/>
                <p:nvPr/>
              </p:nvSpPr>
              <p:spPr>
                <a:xfrm>
                  <a:off x="6865623" y="2149822"/>
                  <a:ext cx="118872" cy="118872"/>
                </a:xfrm>
                <a:prstGeom prst="rect">
                  <a:avLst/>
                </a:prstGeom>
                <a:solidFill>
                  <a:srgbClr val="ACDDA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20" name="Rectangle 19"/>
                <p:cNvSpPr/>
                <p:nvPr/>
              </p:nvSpPr>
              <p:spPr>
                <a:xfrm>
                  <a:off x="6960642" y="1159160"/>
                  <a:ext cx="1656223" cy="246221"/>
                </a:xfrm>
                <a:prstGeom prst="rect">
                  <a:avLst/>
                </a:prstGeom>
              </p:spPr>
              <p:txBody>
                <a:bodyPr wrap="none">
                  <a:spAutoFit/>
                </a:bodyPr>
                <a:lstStyle/>
                <a:p>
                  <a:r>
                    <a:rPr lang="en-US" sz="1000">
                      <a:latin typeface="Helvetica" charset="0"/>
                      <a:ea typeface="Helvetica" charset="0"/>
                      <a:cs typeface="Helvetica" charset="0"/>
                    </a:rPr>
                    <a:t>External focus of attention</a:t>
                  </a:r>
                </a:p>
              </p:txBody>
            </p:sp>
            <p:sp>
              <p:nvSpPr>
                <p:cNvPr id="21" name="Rectangle 20"/>
                <p:cNvSpPr/>
                <p:nvPr/>
              </p:nvSpPr>
              <p:spPr>
                <a:xfrm>
                  <a:off x="6960642" y="1344662"/>
                  <a:ext cx="1170513" cy="246221"/>
                </a:xfrm>
                <a:prstGeom prst="rect">
                  <a:avLst/>
                </a:prstGeom>
              </p:spPr>
              <p:txBody>
                <a:bodyPr wrap="none">
                  <a:spAutoFit/>
                </a:bodyPr>
                <a:lstStyle/>
                <a:p>
                  <a:r>
                    <a:rPr lang="en-US" sz="1000" dirty="0">
                      <a:latin typeface="Helvetica" charset="0"/>
                      <a:ea typeface="Helvetica" charset="0"/>
                      <a:cs typeface="Helvetica" charset="0"/>
                    </a:rPr>
                    <a:t>Pleasant imagery</a:t>
                  </a:r>
                </a:p>
              </p:txBody>
            </p:sp>
            <p:sp>
              <p:nvSpPr>
                <p:cNvPr id="22" name="Rectangle 21"/>
                <p:cNvSpPr/>
                <p:nvPr/>
              </p:nvSpPr>
              <p:spPr>
                <a:xfrm>
                  <a:off x="6960642" y="1530165"/>
                  <a:ext cx="1319592" cy="246221"/>
                </a:xfrm>
                <a:prstGeom prst="rect">
                  <a:avLst/>
                </a:prstGeom>
              </p:spPr>
              <p:txBody>
                <a:bodyPr wrap="none">
                  <a:spAutoFit/>
                </a:bodyPr>
                <a:lstStyle/>
                <a:p>
                  <a:r>
                    <a:rPr lang="en-US" sz="1000" dirty="0">
                      <a:latin typeface="Helvetica" charset="0"/>
                      <a:ea typeface="Helvetica" charset="0"/>
                      <a:cs typeface="Helvetica" charset="0"/>
                    </a:rPr>
                    <a:t>Unpleasant imagery</a:t>
                  </a:r>
                </a:p>
              </p:txBody>
            </p:sp>
            <p:sp>
              <p:nvSpPr>
                <p:cNvPr id="23" name="Rectangle 22"/>
                <p:cNvSpPr/>
                <p:nvPr/>
              </p:nvSpPr>
              <p:spPr>
                <a:xfrm>
                  <a:off x="6960642" y="1715668"/>
                  <a:ext cx="1249060" cy="246221"/>
                </a:xfrm>
                <a:prstGeom prst="rect">
                  <a:avLst/>
                </a:prstGeom>
              </p:spPr>
              <p:txBody>
                <a:bodyPr wrap="none">
                  <a:spAutoFit/>
                </a:bodyPr>
                <a:lstStyle/>
                <a:p>
                  <a:r>
                    <a:rPr lang="en-US" sz="1000">
                      <a:latin typeface="Helvetica" charset="0"/>
                      <a:ea typeface="Helvetica" charset="0"/>
                      <a:cs typeface="Helvetica" charset="0"/>
                    </a:rPr>
                    <a:t>Dramatized coping</a:t>
                  </a:r>
                </a:p>
              </p:txBody>
            </p:sp>
            <p:sp>
              <p:nvSpPr>
                <p:cNvPr id="24" name="Rectangle 23"/>
                <p:cNvSpPr/>
                <p:nvPr/>
              </p:nvSpPr>
              <p:spPr>
                <a:xfrm>
                  <a:off x="6960642" y="1901171"/>
                  <a:ext cx="1683474" cy="246221"/>
                </a:xfrm>
                <a:prstGeom prst="rect">
                  <a:avLst/>
                </a:prstGeom>
              </p:spPr>
              <p:txBody>
                <a:bodyPr wrap="none">
                  <a:spAutoFit/>
                </a:bodyPr>
                <a:lstStyle/>
                <a:p>
                  <a:r>
                    <a:rPr lang="en-US" sz="1000">
                      <a:latin typeface="Helvetica" charset="0"/>
                      <a:ea typeface="Helvetica" charset="0"/>
                      <a:cs typeface="Helvetica" charset="0"/>
                    </a:rPr>
                    <a:t>Rhythmic cognitive activity</a:t>
                  </a:r>
                </a:p>
              </p:txBody>
            </p:sp>
            <p:sp>
              <p:nvSpPr>
                <p:cNvPr id="25" name="Rectangle 24"/>
                <p:cNvSpPr/>
                <p:nvPr/>
              </p:nvSpPr>
              <p:spPr>
                <a:xfrm>
                  <a:off x="6960642" y="2086674"/>
                  <a:ext cx="1317990" cy="246221"/>
                </a:xfrm>
                <a:prstGeom prst="rect">
                  <a:avLst/>
                </a:prstGeom>
              </p:spPr>
              <p:txBody>
                <a:bodyPr wrap="none">
                  <a:spAutoFit/>
                </a:bodyPr>
                <a:lstStyle/>
                <a:p>
                  <a:r>
                    <a:rPr lang="en-US" sz="1000">
                      <a:latin typeface="Helvetica" charset="0"/>
                      <a:ea typeface="Helvetica" charset="0"/>
                      <a:cs typeface="Helvetica" charset="0"/>
                    </a:rPr>
                    <a:t>Pain acknowledging</a:t>
                  </a:r>
                </a:p>
              </p:txBody>
            </p:sp>
            <p:sp>
              <p:nvSpPr>
                <p:cNvPr id="26" name="Rectangle 25"/>
                <p:cNvSpPr/>
                <p:nvPr/>
              </p:nvSpPr>
              <p:spPr>
                <a:xfrm>
                  <a:off x="6865623" y="2335614"/>
                  <a:ext cx="118872" cy="118872"/>
                </a:xfrm>
                <a:prstGeom prst="rect">
                  <a:avLst/>
                </a:prstGeom>
                <a:solidFill>
                  <a:srgbClr val="E6F59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32" name="Rectangle 31"/>
                <p:cNvSpPr/>
                <p:nvPr/>
              </p:nvSpPr>
              <p:spPr>
                <a:xfrm>
                  <a:off x="6960642" y="2272175"/>
                  <a:ext cx="1156086" cy="246221"/>
                </a:xfrm>
                <a:prstGeom prst="rect">
                  <a:avLst/>
                </a:prstGeom>
              </p:spPr>
              <p:txBody>
                <a:bodyPr wrap="none">
                  <a:spAutoFit/>
                </a:bodyPr>
                <a:lstStyle/>
                <a:p>
                  <a:r>
                    <a:rPr lang="en-US" sz="1000" dirty="0">
                      <a:latin typeface="Helvetica" charset="0"/>
                      <a:ea typeface="Helvetica" charset="0"/>
                      <a:cs typeface="Helvetica" charset="0"/>
                    </a:rPr>
                    <a:t>Breathing activity</a:t>
                  </a:r>
                </a:p>
              </p:txBody>
            </p:sp>
          </p:grpSp>
          <p:grpSp>
            <p:nvGrpSpPr>
              <p:cNvPr id="45" name="Group 44"/>
              <p:cNvGrpSpPr/>
              <p:nvPr/>
            </p:nvGrpSpPr>
            <p:grpSpPr>
              <a:xfrm>
                <a:off x="2999427" y="1174061"/>
                <a:ext cx="1689273" cy="1069856"/>
                <a:chOff x="2999427" y="1174061"/>
                <a:chExt cx="1689273" cy="1069856"/>
              </a:xfrm>
            </p:grpSpPr>
            <p:sp>
              <p:nvSpPr>
                <p:cNvPr id="34" name="Rectangle 33"/>
                <p:cNvSpPr/>
                <p:nvPr/>
              </p:nvSpPr>
              <p:spPr>
                <a:xfrm>
                  <a:off x="3556081" y="1174061"/>
                  <a:ext cx="447558" cy="230832"/>
                </a:xfrm>
                <a:prstGeom prst="rect">
                  <a:avLst/>
                </a:prstGeom>
              </p:spPr>
              <p:txBody>
                <a:bodyPr wrap="none">
                  <a:spAutoFit/>
                </a:bodyPr>
                <a:lstStyle/>
                <a:p>
                  <a:r>
                    <a:rPr lang="en-US" sz="900" dirty="0">
                      <a:latin typeface="Helvetica" charset="0"/>
                      <a:ea typeface="Helvetica" charset="0"/>
                      <a:cs typeface="Helvetica" charset="0"/>
                    </a:rPr>
                    <a:t>4.8%</a:t>
                  </a:r>
                </a:p>
              </p:txBody>
            </p:sp>
            <p:sp>
              <p:nvSpPr>
                <p:cNvPr id="35" name="Rectangle 34"/>
                <p:cNvSpPr/>
                <p:nvPr/>
              </p:nvSpPr>
              <p:spPr>
                <a:xfrm>
                  <a:off x="2999427" y="1576922"/>
                  <a:ext cx="511679" cy="230832"/>
                </a:xfrm>
                <a:prstGeom prst="rect">
                  <a:avLst/>
                </a:prstGeom>
              </p:spPr>
              <p:txBody>
                <a:bodyPr wrap="none">
                  <a:spAutoFit/>
                </a:bodyPr>
                <a:lstStyle/>
                <a:p>
                  <a:r>
                    <a:rPr lang="en-US" sz="900">
                      <a:latin typeface="Helvetica" charset="0"/>
                      <a:ea typeface="Helvetica" charset="0"/>
                      <a:cs typeface="Helvetica" charset="0"/>
                    </a:rPr>
                    <a:t>61.9%</a:t>
                  </a:r>
                  <a:endParaRPr lang="en-US" sz="900" dirty="0">
                    <a:latin typeface="Helvetica" charset="0"/>
                    <a:ea typeface="Helvetica" charset="0"/>
                    <a:cs typeface="Helvetica" charset="0"/>
                  </a:endParaRPr>
                </a:p>
              </p:txBody>
            </p:sp>
            <p:sp>
              <p:nvSpPr>
                <p:cNvPr id="36" name="Rectangle 35"/>
                <p:cNvSpPr/>
                <p:nvPr/>
              </p:nvSpPr>
              <p:spPr>
                <a:xfrm>
                  <a:off x="4241142" y="2013085"/>
                  <a:ext cx="447558" cy="230832"/>
                </a:xfrm>
                <a:prstGeom prst="rect">
                  <a:avLst/>
                </a:prstGeom>
              </p:spPr>
              <p:txBody>
                <a:bodyPr wrap="none">
                  <a:spAutoFit/>
                </a:bodyPr>
                <a:lstStyle/>
                <a:p>
                  <a:r>
                    <a:rPr lang="en-US" sz="900">
                      <a:solidFill>
                        <a:schemeClr val="bg1"/>
                      </a:solidFill>
                      <a:latin typeface="Helvetica" charset="0"/>
                      <a:ea typeface="Helvetica" charset="0"/>
                      <a:cs typeface="Helvetica" charset="0"/>
                    </a:rPr>
                    <a:t>4.8%</a:t>
                  </a:r>
                  <a:endParaRPr lang="en-US" sz="900" dirty="0">
                    <a:solidFill>
                      <a:schemeClr val="bg1"/>
                    </a:solidFill>
                    <a:latin typeface="Helvetica" charset="0"/>
                    <a:ea typeface="Helvetica" charset="0"/>
                    <a:cs typeface="Helvetica" charset="0"/>
                  </a:endParaRPr>
                </a:p>
              </p:txBody>
            </p:sp>
            <p:sp>
              <p:nvSpPr>
                <p:cNvPr id="37" name="Rectangle 36"/>
                <p:cNvSpPr/>
                <p:nvPr/>
              </p:nvSpPr>
              <p:spPr>
                <a:xfrm>
                  <a:off x="4173750" y="1519168"/>
                  <a:ext cx="511679" cy="230832"/>
                </a:xfrm>
                <a:prstGeom prst="rect">
                  <a:avLst/>
                </a:prstGeom>
              </p:spPr>
              <p:txBody>
                <a:bodyPr wrap="none">
                  <a:spAutoFit/>
                </a:bodyPr>
                <a:lstStyle/>
                <a:p>
                  <a:r>
                    <a:rPr lang="en-US" sz="900" dirty="0">
                      <a:latin typeface="Helvetica" charset="0"/>
                      <a:ea typeface="Helvetica" charset="0"/>
                      <a:cs typeface="Helvetica" charset="0"/>
                    </a:rPr>
                    <a:t>23.8%</a:t>
                  </a:r>
                </a:p>
              </p:txBody>
            </p:sp>
            <p:sp>
              <p:nvSpPr>
                <p:cNvPr id="38" name="Rectangle 37"/>
                <p:cNvSpPr/>
                <p:nvPr/>
              </p:nvSpPr>
              <p:spPr>
                <a:xfrm>
                  <a:off x="3875787" y="1254151"/>
                  <a:ext cx="447558" cy="230832"/>
                </a:xfrm>
                <a:prstGeom prst="rect">
                  <a:avLst/>
                </a:prstGeom>
              </p:spPr>
              <p:txBody>
                <a:bodyPr wrap="none">
                  <a:spAutoFit/>
                </a:bodyPr>
                <a:lstStyle/>
                <a:p>
                  <a:r>
                    <a:rPr lang="en-US" sz="900" dirty="0">
                      <a:latin typeface="Helvetica" charset="0"/>
                      <a:ea typeface="Helvetica" charset="0"/>
                      <a:cs typeface="Helvetica" charset="0"/>
                    </a:rPr>
                    <a:t>4.8%</a:t>
                  </a:r>
                </a:p>
              </p:txBody>
            </p:sp>
          </p:grpSp>
          <p:sp>
            <p:nvSpPr>
              <p:cNvPr id="39" name="Rectangle 38"/>
              <p:cNvSpPr/>
              <p:nvPr/>
            </p:nvSpPr>
            <p:spPr>
              <a:xfrm>
                <a:off x="5414580" y="1174061"/>
                <a:ext cx="447558" cy="230832"/>
              </a:xfrm>
              <a:prstGeom prst="rect">
                <a:avLst/>
              </a:prstGeom>
            </p:spPr>
            <p:txBody>
              <a:bodyPr wrap="none">
                <a:spAutoFit/>
              </a:bodyPr>
              <a:lstStyle/>
              <a:p>
                <a:r>
                  <a:rPr lang="en-US" sz="900" dirty="0">
                    <a:solidFill>
                      <a:schemeClr val="bg1"/>
                    </a:solidFill>
                    <a:latin typeface="Helvetica" charset="0"/>
                    <a:ea typeface="Helvetica" charset="0"/>
                    <a:cs typeface="Helvetica" charset="0"/>
                  </a:rPr>
                  <a:t>6</a:t>
                </a:r>
                <a:r>
                  <a:rPr lang="en-US" sz="900">
                    <a:solidFill>
                      <a:schemeClr val="bg1"/>
                    </a:solidFill>
                    <a:latin typeface="Helvetica" charset="0"/>
                    <a:ea typeface="Helvetica" charset="0"/>
                    <a:cs typeface="Helvetica" charset="0"/>
                  </a:rPr>
                  <a:t>.8</a:t>
                </a:r>
                <a:r>
                  <a:rPr lang="en-US" sz="900" dirty="0">
                    <a:solidFill>
                      <a:schemeClr val="bg1"/>
                    </a:solidFill>
                    <a:latin typeface="Helvetica" charset="0"/>
                    <a:ea typeface="Helvetica" charset="0"/>
                    <a:cs typeface="Helvetica" charset="0"/>
                  </a:rPr>
                  <a:t>%</a:t>
                </a:r>
              </a:p>
            </p:txBody>
          </p:sp>
          <p:sp>
            <p:nvSpPr>
              <p:cNvPr id="40" name="Rectangle 39"/>
              <p:cNvSpPr/>
              <p:nvPr/>
            </p:nvSpPr>
            <p:spPr>
              <a:xfrm>
                <a:off x="4886141" y="1639603"/>
                <a:ext cx="511679" cy="230832"/>
              </a:xfrm>
              <a:prstGeom prst="rect">
                <a:avLst/>
              </a:prstGeom>
            </p:spPr>
            <p:txBody>
              <a:bodyPr wrap="none">
                <a:spAutoFit/>
              </a:bodyPr>
              <a:lstStyle/>
              <a:p>
                <a:r>
                  <a:rPr lang="en-US" sz="900" dirty="0">
                    <a:latin typeface="Helvetica" charset="0"/>
                    <a:ea typeface="Helvetica" charset="0"/>
                    <a:cs typeface="Helvetica" charset="0"/>
                  </a:rPr>
                  <a:t>3</a:t>
                </a:r>
                <a:r>
                  <a:rPr lang="en-US" sz="900" dirty="0">
                    <a:solidFill>
                      <a:schemeClr val="bg1"/>
                    </a:solidFill>
                    <a:latin typeface="Helvetica" charset="0"/>
                    <a:ea typeface="Helvetica" charset="0"/>
                    <a:cs typeface="Helvetica" charset="0"/>
                  </a:rPr>
                  <a:t>1.8%</a:t>
                </a:r>
              </a:p>
            </p:txBody>
          </p:sp>
          <p:sp>
            <p:nvSpPr>
              <p:cNvPr id="43" name="Rectangle 42"/>
              <p:cNvSpPr/>
              <p:nvPr/>
            </p:nvSpPr>
            <p:spPr>
              <a:xfrm>
                <a:off x="6158206" y="1723362"/>
                <a:ext cx="511679" cy="230832"/>
              </a:xfrm>
              <a:prstGeom prst="rect">
                <a:avLst/>
              </a:prstGeom>
            </p:spPr>
            <p:txBody>
              <a:bodyPr wrap="none">
                <a:spAutoFit/>
              </a:bodyPr>
              <a:lstStyle/>
              <a:p>
                <a:r>
                  <a:rPr lang="en-US" sz="900">
                    <a:latin typeface="Helvetica" charset="0"/>
                    <a:ea typeface="Helvetica" charset="0"/>
                    <a:cs typeface="Helvetica" charset="0"/>
                  </a:rPr>
                  <a:t>25.0%</a:t>
                </a:r>
                <a:endParaRPr lang="en-US" sz="900" dirty="0">
                  <a:latin typeface="Helvetica" charset="0"/>
                  <a:ea typeface="Helvetica" charset="0"/>
                  <a:cs typeface="Helvetica" charset="0"/>
                </a:endParaRPr>
              </a:p>
            </p:txBody>
          </p:sp>
          <p:sp>
            <p:nvSpPr>
              <p:cNvPr id="44" name="Rectangle 43"/>
              <p:cNvSpPr/>
              <p:nvPr/>
            </p:nvSpPr>
            <p:spPr>
              <a:xfrm>
                <a:off x="5787185" y="1247344"/>
                <a:ext cx="447558" cy="230832"/>
              </a:xfrm>
              <a:prstGeom prst="rect">
                <a:avLst/>
              </a:prstGeom>
            </p:spPr>
            <p:txBody>
              <a:bodyPr wrap="none">
                <a:spAutoFit/>
              </a:bodyPr>
              <a:lstStyle/>
              <a:p>
                <a:r>
                  <a:rPr lang="en-US" sz="900" dirty="0">
                    <a:latin typeface="Helvetica" charset="0"/>
                    <a:ea typeface="Helvetica" charset="0"/>
                    <a:cs typeface="Helvetica" charset="0"/>
                  </a:rPr>
                  <a:t>9.1%</a:t>
                </a:r>
              </a:p>
            </p:txBody>
          </p:sp>
          <p:sp>
            <p:nvSpPr>
              <p:cNvPr id="49" name="TextBox 48"/>
              <p:cNvSpPr txBox="1"/>
              <p:nvPr/>
            </p:nvSpPr>
            <p:spPr>
              <a:xfrm>
                <a:off x="5426713" y="1750227"/>
                <a:ext cx="737701" cy="400110"/>
              </a:xfrm>
              <a:prstGeom prst="rect">
                <a:avLst/>
              </a:prstGeom>
              <a:noFill/>
            </p:spPr>
            <p:txBody>
              <a:bodyPr wrap="none" rtlCol="0">
                <a:spAutoFit/>
              </a:bodyPr>
              <a:lstStyle/>
              <a:p>
                <a:pPr algn="ctr"/>
                <a:r>
                  <a:rPr lang="en-US" sz="1000" dirty="0">
                    <a:latin typeface="Helvetica" charset="0"/>
                    <a:ea typeface="Helvetica" charset="0"/>
                    <a:cs typeface="Helvetica" charset="0"/>
                  </a:rPr>
                  <a:t>Regulate-</a:t>
                </a:r>
              </a:p>
              <a:p>
                <a:pPr algn="ctr"/>
                <a:r>
                  <a:rPr lang="en-US" sz="1000" dirty="0">
                    <a:latin typeface="Helvetica" charset="0"/>
                    <a:ea typeface="Helvetica" charset="0"/>
                    <a:cs typeface="Helvetica" charset="0"/>
                  </a:rPr>
                  <a:t>down</a:t>
                </a:r>
              </a:p>
            </p:txBody>
          </p:sp>
          <p:sp>
            <p:nvSpPr>
              <p:cNvPr id="48" name="TextBox 47"/>
              <p:cNvSpPr txBox="1"/>
              <p:nvPr/>
            </p:nvSpPr>
            <p:spPr>
              <a:xfrm>
                <a:off x="3564205" y="1750227"/>
                <a:ext cx="737701" cy="400110"/>
              </a:xfrm>
              <a:prstGeom prst="rect">
                <a:avLst/>
              </a:prstGeom>
              <a:noFill/>
            </p:spPr>
            <p:txBody>
              <a:bodyPr wrap="none" rtlCol="0">
                <a:spAutoFit/>
              </a:bodyPr>
              <a:lstStyle/>
              <a:p>
                <a:pPr algn="ctr"/>
                <a:r>
                  <a:rPr lang="en-US" sz="1000" dirty="0">
                    <a:latin typeface="Helvetica" charset="0"/>
                    <a:ea typeface="Helvetica" charset="0"/>
                    <a:cs typeface="Helvetica" charset="0"/>
                  </a:rPr>
                  <a:t>Regulate-</a:t>
                </a:r>
              </a:p>
              <a:p>
                <a:pPr algn="ctr"/>
                <a:r>
                  <a:rPr lang="en-US" sz="1000" dirty="0">
                    <a:latin typeface="Helvetica" charset="0"/>
                    <a:ea typeface="Helvetica" charset="0"/>
                    <a:cs typeface="Helvetica" charset="0"/>
                  </a:rPr>
                  <a:t>up</a:t>
                </a:r>
              </a:p>
            </p:txBody>
          </p:sp>
        </p:grpSp>
      </p:grpSp>
      <p:sp>
        <p:nvSpPr>
          <p:cNvPr id="51" name="TextBox 50"/>
          <p:cNvSpPr txBox="1"/>
          <p:nvPr/>
        </p:nvSpPr>
        <p:spPr>
          <a:xfrm>
            <a:off x="-286457" y="612013"/>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sp>
        <p:nvSpPr>
          <p:cNvPr id="52" name="TextBox 51"/>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S5</a:t>
            </a:r>
          </a:p>
        </p:txBody>
      </p:sp>
    </p:spTree>
    <p:extLst>
      <p:ext uri="{BB962C8B-B14F-4D97-AF65-F5344CB8AC3E}">
        <p14:creationId xmlns:p14="http://schemas.microsoft.com/office/powerpoint/2010/main" val="3057231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S6</a:t>
            </a:r>
          </a:p>
        </p:txBody>
      </p:sp>
      <p:grpSp>
        <p:nvGrpSpPr>
          <p:cNvPr id="11" name="Group 10"/>
          <p:cNvGrpSpPr/>
          <p:nvPr/>
        </p:nvGrpSpPr>
        <p:grpSpPr>
          <a:xfrm>
            <a:off x="765933" y="522572"/>
            <a:ext cx="5595677" cy="5569112"/>
            <a:chOff x="2111408" y="522572"/>
            <a:chExt cx="5595677" cy="5569112"/>
          </a:xfrm>
        </p:grpSpPr>
        <p:sp>
          <p:nvSpPr>
            <p:cNvPr id="10" name="Rectangle 9"/>
            <p:cNvSpPr/>
            <p:nvPr/>
          </p:nvSpPr>
          <p:spPr>
            <a:xfrm>
              <a:off x="2111408" y="537059"/>
              <a:ext cx="5595677" cy="5554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150035" y="522572"/>
              <a:ext cx="5357595" cy="5466157"/>
              <a:chOff x="2150035" y="522572"/>
              <a:chExt cx="5357595" cy="5466157"/>
            </a:xfrm>
          </p:grpSpPr>
          <p:sp>
            <p:nvSpPr>
              <p:cNvPr id="88" name="TextBox 87"/>
              <p:cNvSpPr txBox="1"/>
              <p:nvPr/>
            </p:nvSpPr>
            <p:spPr>
              <a:xfrm>
                <a:off x="2420649" y="1667030"/>
                <a:ext cx="806631" cy="276999"/>
              </a:xfrm>
              <a:prstGeom prst="rect">
                <a:avLst/>
              </a:prstGeom>
              <a:noFill/>
            </p:spPr>
            <p:txBody>
              <a:bodyPr wrap="none" rtlCol="0">
                <a:spAutoFit/>
              </a:bodyPr>
              <a:lstStyle/>
              <a:p>
                <a:r>
                  <a:rPr lang="en-US" sz="1200" dirty="0">
                    <a:latin typeface="Helvetica" charset="0"/>
                    <a:ea typeface="Helvetica" charset="0"/>
                    <a:cs typeface="Helvetica" charset="0"/>
                  </a:rPr>
                  <a:t>Runs 1-9</a:t>
                </a:r>
              </a:p>
            </p:txBody>
          </p:sp>
          <p:sp>
            <p:nvSpPr>
              <p:cNvPr id="90" name="TextBox 89"/>
              <p:cNvSpPr txBox="1"/>
              <p:nvPr/>
            </p:nvSpPr>
            <p:spPr>
              <a:xfrm>
                <a:off x="2721262" y="619965"/>
                <a:ext cx="1640193" cy="865365"/>
              </a:xfrm>
              <a:prstGeom prst="rect">
                <a:avLst/>
              </a:prstGeom>
              <a:noFill/>
            </p:spPr>
            <p:txBody>
              <a:bodyPr wrap="none" rtlCol="0">
                <a:spAutoFit/>
              </a:bodyPr>
              <a:lstStyle/>
              <a:p>
                <a:r>
                  <a:rPr lang="en-US" sz="1100" dirty="0">
                    <a:latin typeface="Helvetica" charset="0"/>
                    <a:ea typeface="Helvetica" charset="0"/>
                    <a:cs typeface="Helvetica" charset="0"/>
                  </a:rPr>
                  <a:t>3 conditions of runs</a:t>
                </a:r>
              </a:p>
              <a:p>
                <a:pPr marL="241300" indent="-120650">
                  <a:lnSpc>
                    <a:spcPct val="120000"/>
                  </a:lnSpc>
                  <a:buFont typeface="Arial" charset="0"/>
                  <a:buChar char="•"/>
                </a:pPr>
                <a:r>
                  <a:rPr lang="en-US" sz="1100" dirty="0">
                    <a:latin typeface="Helvetica" charset="0"/>
                    <a:ea typeface="Helvetica" charset="0"/>
                    <a:cs typeface="Helvetica" charset="0"/>
                  </a:rPr>
                  <a:t>Regulate-up</a:t>
                </a:r>
              </a:p>
              <a:p>
                <a:pPr marL="241300" indent="-120650">
                  <a:lnSpc>
                    <a:spcPct val="120000"/>
                  </a:lnSpc>
                  <a:buFont typeface="Arial" charset="0"/>
                  <a:buChar char="•"/>
                </a:pPr>
                <a:r>
                  <a:rPr lang="en-US" sz="1100" dirty="0">
                    <a:latin typeface="Helvetica" charset="0"/>
                    <a:ea typeface="Helvetica" charset="0"/>
                    <a:cs typeface="Helvetica" charset="0"/>
                  </a:rPr>
                  <a:t>Passive experience</a:t>
                </a:r>
              </a:p>
              <a:p>
                <a:pPr marL="241300" indent="-120650">
                  <a:lnSpc>
                    <a:spcPct val="120000"/>
                  </a:lnSpc>
                  <a:buFont typeface="Arial" charset="0"/>
                  <a:buChar char="•"/>
                </a:pPr>
                <a:r>
                  <a:rPr lang="en-US" sz="1100" dirty="0">
                    <a:latin typeface="Helvetica" charset="0"/>
                    <a:ea typeface="Helvetica" charset="0"/>
                    <a:cs typeface="Helvetica" charset="0"/>
                  </a:rPr>
                  <a:t>Regulate-down</a:t>
                </a:r>
              </a:p>
            </p:txBody>
          </p:sp>
          <p:cxnSp>
            <p:nvCxnSpPr>
              <p:cNvPr id="33" name="Straight Connector 32"/>
              <p:cNvCxnSpPr/>
              <p:nvPr/>
            </p:nvCxnSpPr>
            <p:spPr>
              <a:xfrm flipH="1">
                <a:off x="3567570" y="1883079"/>
                <a:ext cx="565217" cy="26639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flipV="1">
                <a:off x="4654663" y="1879626"/>
                <a:ext cx="1075107" cy="85543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2420793" y="3191466"/>
                <a:ext cx="4243600" cy="1696895"/>
                <a:chOff x="1345755" y="2919617"/>
                <a:chExt cx="4243600" cy="1696895"/>
              </a:xfrm>
            </p:grpSpPr>
            <p:cxnSp>
              <p:nvCxnSpPr>
                <p:cNvPr id="147" name="Straight Arrow Connector 146"/>
                <p:cNvCxnSpPr/>
                <p:nvPr/>
              </p:nvCxnSpPr>
              <p:spPr>
                <a:xfrm flipV="1">
                  <a:off x="3364755" y="4344681"/>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876123" y="4098287"/>
                  <a:ext cx="713232" cy="49672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14" name="TextBox 113"/>
                <p:cNvSpPr txBox="1"/>
                <p:nvPr/>
              </p:nvSpPr>
              <p:spPr>
                <a:xfrm>
                  <a:off x="4971289" y="4139514"/>
                  <a:ext cx="522900" cy="415498"/>
                </a:xfrm>
                <a:prstGeom prst="rect">
                  <a:avLst/>
                </a:prstGeom>
                <a:noFill/>
              </p:spPr>
              <p:txBody>
                <a:bodyPr wrap="none" rtlCol="0">
                  <a:spAutoFit/>
                </a:bodyPr>
                <a:lstStyle/>
                <a:p>
                  <a:pPr algn="ctr"/>
                  <a:r>
                    <a:rPr lang="en-US" sz="1050" dirty="0">
                      <a:latin typeface="Helvetica" charset="0"/>
                      <a:ea typeface="Helvetica" charset="0"/>
                      <a:cs typeface="Helvetica" charset="0"/>
                    </a:rPr>
                    <a:t>ITI</a:t>
                  </a:r>
                </a:p>
                <a:p>
                  <a:pPr algn="ctr"/>
                  <a:r>
                    <a:rPr lang="en-US" sz="1050" dirty="0">
                      <a:latin typeface="Helvetica" charset="0"/>
                      <a:ea typeface="Helvetica" charset="0"/>
                      <a:cs typeface="Helvetica" charset="0"/>
                    </a:rPr>
                    <a:t>6-14s</a:t>
                  </a:r>
                </a:p>
              </p:txBody>
            </p:sp>
            <p:sp>
              <p:nvSpPr>
                <p:cNvPr id="123" name="Rectangle 122"/>
                <p:cNvSpPr/>
                <p:nvPr/>
              </p:nvSpPr>
              <p:spPr>
                <a:xfrm>
                  <a:off x="1433101" y="3410136"/>
                  <a:ext cx="781785" cy="49377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26" name="TextBox 125"/>
                <p:cNvSpPr txBox="1"/>
                <p:nvPr/>
              </p:nvSpPr>
              <p:spPr>
                <a:xfrm>
                  <a:off x="1404546" y="3397352"/>
                  <a:ext cx="853119" cy="528606"/>
                </a:xfrm>
                <a:prstGeom prst="rect">
                  <a:avLst/>
                </a:prstGeom>
                <a:noFill/>
              </p:spPr>
              <p:txBody>
                <a:bodyPr wrap="none" rtlCol="0">
                  <a:spAutoFit/>
                </a:bodyPr>
                <a:lstStyle/>
                <a:p>
                  <a:pPr algn="ctr">
                    <a:lnSpc>
                      <a:spcPct val="90000"/>
                    </a:lnSpc>
                  </a:pPr>
                  <a:r>
                    <a:rPr lang="en-US" sz="1050" dirty="0">
                      <a:latin typeface="Helvetica" charset="0"/>
                      <a:ea typeface="Helvetica" charset="0"/>
                      <a:cs typeface="Helvetica" charset="0"/>
                    </a:rPr>
                    <a:t>Thermal</a:t>
                  </a:r>
                </a:p>
                <a:p>
                  <a:pPr algn="ctr">
                    <a:lnSpc>
                      <a:spcPct val="90000"/>
                    </a:lnSpc>
                  </a:pPr>
                  <a:r>
                    <a:rPr lang="en-US" sz="1050" dirty="0">
                      <a:latin typeface="Helvetica" charset="0"/>
                      <a:ea typeface="Helvetica" charset="0"/>
                      <a:cs typeface="Helvetica" charset="0"/>
                    </a:rPr>
                    <a:t>Stimulation</a:t>
                  </a:r>
                </a:p>
                <a:p>
                  <a:pPr algn="ctr">
                    <a:lnSpc>
                      <a:spcPct val="90000"/>
                    </a:lnSpc>
                  </a:pPr>
                  <a:r>
                    <a:rPr lang="en-US" sz="1050" dirty="0">
                      <a:latin typeface="Helvetica" charset="0"/>
                      <a:ea typeface="Helvetica" charset="0"/>
                      <a:cs typeface="Helvetica" charset="0"/>
                    </a:rPr>
                    <a:t>12.5s</a:t>
                  </a:r>
                </a:p>
              </p:txBody>
            </p:sp>
            <p:cxnSp>
              <p:nvCxnSpPr>
                <p:cNvPr id="135" name="Straight Arrow Connector 134"/>
                <p:cNvCxnSpPr/>
                <p:nvPr/>
              </p:nvCxnSpPr>
              <p:spPr>
                <a:xfrm flipV="1">
                  <a:off x="2216286" y="3667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38" name="Freeform 137"/>
                <p:cNvSpPr/>
                <p:nvPr/>
              </p:nvSpPr>
              <p:spPr>
                <a:xfrm>
                  <a:off x="2413562" y="3688336"/>
                  <a:ext cx="811318" cy="644751"/>
                </a:xfrm>
                <a:custGeom>
                  <a:avLst/>
                  <a:gdLst>
                    <a:gd name="connsiteX0" fmla="*/ 449943 w 515257"/>
                    <a:gd name="connsiteY0" fmla="*/ 0 h 769257"/>
                    <a:gd name="connsiteX1" fmla="*/ 449943 w 515257"/>
                    <a:gd name="connsiteY1" fmla="*/ 0 h 769257"/>
                    <a:gd name="connsiteX2" fmla="*/ 515257 w 515257"/>
                    <a:gd name="connsiteY2" fmla="*/ 0 h 769257"/>
                    <a:gd name="connsiteX3" fmla="*/ 515257 w 515257"/>
                    <a:gd name="connsiteY3" fmla="*/ 391886 h 769257"/>
                    <a:gd name="connsiteX4" fmla="*/ 0 w 515257"/>
                    <a:gd name="connsiteY4" fmla="*/ 391886 h 769257"/>
                    <a:gd name="connsiteX5" fmla="*/ 0 w 515257"/>
                    <a:gd name="connsiteY5" fmla="*/ 769257 h 769257"/>
                    <a:gd name="connsiteX6" fmla="*/ 108857 w 515257"/>
                    <a:gd name="connsiteY6" fmla="*/ 769257 h 76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257" h="769257">
                      <a:moveTo>
                        <a:pt x="449943" y="0"/>
                      </a:moveTo>
                      <a:lnTo>
                        <a:pt x="449943" y="0"/>
                      </a:lnTo>
                      <a:lnTo>
                        <a:pt x="515257" y="0"/>
                      </a:lnTo>
                      <a:lnTo>
                        <a:pt x="515257" y="391886"/>
                      </a:lnTo>
                      <a:lnTo>
                        <a:pt x="0" y="391886"/>
                      </a:lnTo>
                      <a:lnTo>
                        <a:pt x="0" y="769257"/>
                      </a:lnTo>
                      <a:lnTo>
                        <a:pt x="108857" y="769257"/>
                      </a:lnTo>
                    </a:path>
                  </a:pathLst>
                </a:custGeom>
                <a:noFill/>
                <a:ln>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430826" y="3410136"/>
                  <a:ext cx="710477" cy="49133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42" name="TextBox 141"/>
                <p:cNvSpPr txBox="1"/>
                <p:nvPr/>
              </p:nvSpPr>
              <p:spPr>
                <a:xfrm>
                  <a:off x="2531458" y="3466431"/>
                  <a:ext cx="522899" cy="383182"/>
                </a:xfrm>
                <a:prstGeom prst="rect">
                  <a:avLst/>
                </a:prstGeom>
                <a:noFill/>
              </p:spPr>
              <p:txBody>
                <a:bodyPr wrap="none" rtlCol="0">
                  <a:spAutoFit/>
                </a:bodyPr>
                <a:lstStyle/>
                <a:p>
                  <a:pPr algn="ctr">
                    <a:lnSpc>
                      <a:spcPct val="90000"/>
                    </a:lnSpc>
                  </a:pPr>
                  <a:r>
                    <a:rPr lang="en-US" sz="1050">
                      <a:latin typeface="Helvetica" charset="0"/>
                      <a:ea typeface="Helvetica" charset="0"/>
                      <a:cs typeface="Helvetica" charset="0"/>
                    </a:rPr>
                    <a:t>Jitter</a:t>
                  </a:r>
                  <a:endParaRPr lang="en-US" sz="1050" dirty="0">
                    <a:latin typeface="Helvetica" charset="0"/>
                    <a:ea typeface="Helvetica" charset="0"/>
                    <a:cs typeface="Helvetica" charset="0"/>
                  </a:endParaRPr>
                </a:p>
                <a:p>
                  <a:pPr algn="ctr">
                    <a:lnSpc>
                      <a:spcPct val="90000"/>
                    </a:lnSpc>
                  </a:pPr>
                  <a:r>
                    <a:rPr lang="en-US" sz="1050" dirty="0">
                      <a:latin typeface="Helvetica" charset="0"/>
                      <a:ea typeface="Helvetica" charset="0"/>
                      <a:cs typeface="Helvetica" charset="0"/>
                    </a:rPr>
                    <a:t>2-16s</a:t>
                  </a:r>
                </a:p>
              </p:txBody>
            </p:sp>
            <p:sp>
              <p:nvSpPr>
                <p:cNvPr id="144" name="Rectangle 143"/>
                <p:cNvSpPr/>
                <p:nvPr/>
              </p:nvSpPr>
              <p:spPr>
                <a:xfrm>
                  <a:off x="2589106" y="4099184"/>
                  <a:ext cx="781785" cy="4958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45" name="Rectangle 144"/>
                <p:cNvSpPr/>
                <p:nvPr/>
              </p:nvSpPr>
              <p:spPr>
                <a:xfrm>
                  <a:off x="3575013" y="4099184"/>
                  <a:ext cx="1090624" cy="4958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30" name="TextBox 129"/>
                <p:cNvSpPr txBox="1"/>
                <p:nvPr/>
              </p:nvSpPr>
              <p:spPr>
                <a:xfrm>
                  <a:off x="2557571" y="4087906"/>
                  <a:ext cx="830677" cy="528606"/>
                </a:xfrm>
                <a:prstGeom prst="rect">
                  <a:avLst/>
                </a:prstGeom>
                <a:noFill/>
              </p:spPr>
              <p:txBody>
                <a:bodyPr wrap="none" rtlCol="0">
                  <a:spAutoFit/>
                </a:bodyPr>
                <a:lstStyle/>
                <a:p>
                  <a:pPr algn="ctr">
                    <a:lnSpc>
                      <a:spcPct val="90000"/>
                    </a:lnSpc>
                  </a:pPr>
                  <a:r>
                    <a:rPr lang="en-US" sz="1050" dirty="0">
                      <a:latin typeface="Helvetica" charset="0"/>
                      <a:ea typeface="Helvetica" charset="0"/>
                      <a:cs typeface="Helvetica" charset="0"/>
                    </a:rPr>
                    <a:t>Pain rating</a:t>
                  </a:r>
                </a:p>
                <a:p>
                  <a:pPr algn="ctr">
                    <a:lnSpc>
                      <a:spcPct val="90000"/>
                    </a:lnSpc>
                  </a:pPr>
                  <a:r>
                    <a:rPr lang="en-US" sz="1050" dirty="0">
                      <a:latin typeface="Helvetica" charset="0"/>
                      <a:ea typeface="Helvetica" charset="0"/>
                      <a:cs typeface="Helvetica" charset="0"/>
                    </a:rPr>
                    <a:t>Intensity</a:t>
                  </a:r>
                </a:p>
                <a:p>
                  <a:pPr algn="ctr">
                    <a:lnSpc>
                      <a:spcPct val="90000"/>
                    </a:lnSpc>
                  </a:pPr>
                  <a:r>
                    <a:rPr lang="en-US" sz="1050" b="1" dirty="0" err="1">
                      <a:latin typeface="Helvetica" charset="0"/>
                      <a:ea typeface="Helvetica" charset="0"/>
                      <a:cs typeface="Helvetica" charset="0"/>
                    </a:rPr>
                    <a:t>gLMS</a:t>
                  </a:r>
                  <a:endParaRPr lang="en-US" sz="1050" b="1" dirty="0">
                    <a:latin typeface="Helvetica" charset="0"/>
                    <a:ea typeface="Helvetica" charset="0"/>
                    <a:cs typeface="Helvetica" charset="0"/>
                  </a:endParaRPr>
                </a:p>
              </p:txBody>
            </p:sp>
            <p:sp>
              <p:nvSpPr>
                <p:cNvPr id="149" name="TextBox 148"/>
                <p:cNvSpPr txBox="1"/>
                <p:nvPr/>
              </p:nvSpPr>
              <p:spPr>
                <a:xfrm>
                  <a:off x="3554304" y="4087906"/>
                  <a:ext cx="1132041" cy="528606"/>
                </a:xfrm>
                <a:prstGeom prst="rect">
                  <a:avLst/>
                </a:prstGeom>
                <a:noFill/>
              </p:spPr>
              <p:txBody>
                <a:bodyPr wrap="none" rtlCol="0">
                  <a:spAutoFit/>
                </a:bodyPr>
                <a:lstStyle/>
                <a:p>
                  <a:pPr algn="ctr">
                    <a:lnSpc>
                      <a:spcPct val="90000"/>
                    </a:lnSpc>
                  </a:pPr>
                  <a:r>
                    <a:rPr lang="en-US" sz="1050" dirty="0">
                      <a:latin typeface="Helvetica" charset="0"/>
                      <a:ea typeface="Helvetica" charset="0"/>
                      <a:cs typeface="Helvetica" charset="0"/>
                    </a:rPr>
                    <a:t>Pain rating</a:t>
                  </a:r>
                </a:p>
                <a:p>
                  <a:pPr algn="ctr">
                    <a:lnSpc>
                      <a:spcPct val="90000"/>
                    </a:lnSpc>
                  </a:pPr>
                  <a:r>
                    <a:rPr lang="en-US" sz="1050" dirty="0">
                      <a:latin typeface="Helvetica" charset="0"/>
                      <a:ea typeface="Helvetica" charset="0"/>
                      <a:cs typeface="Helvetica" charset="0"/>
                    </a:rPr>
                    <a:t>unpleasantness</a:t>
                  </a:r>
                </a:p>
                <a:p>
                  <a:pPr algn="ctr">
                    <a:lnSpc>
                      <a:spcPct val="90000"/>
                    </a:lnSpc>
                  </a:pPr>
                  <a:r>
                    <a:rPr lang="en-US" sz="1050" b="1" dirty="0" err="1">
                      <a:latin typeface="Helvetica" charset="0"/>
                      <a:ea typeface="Helvetica" charset="0"/>
                      <a:cs typeface="Helvetica" charset="0"/>
                    </a:rPr>
                    <a:t>gLMS</a:t>
                  </a:r>
                  <a:endParaRPr lang="en-US" sz="1050" b="1" dirty="0">
                    <a:latin typeface="Helvetica" charset="0"/>
                    <a:ea typeface="Helvetica" charset="0"/>
                    <a:cs typeface="Helvetica" charset="0"/>
                  </a:endParaRPr>
                </a:p>
              </p:txBody>
            </p:sp>
            <p:cxnSp>
              <p:nvCxnSpPr>
                <p:cNvPr id="150" name="Straight Arrow Connector 149"/>
                <p:cNvCxnSpPr/>
                <p:nvPr/>
              </p:nvCxnSpPr>
              <p:spPr>
                <a:xfrm flipV="1">
                  <a:off x="4665637" y="4344681"/>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1345755" y="2919617"/>
                  <a:ext cx="782587" cy="461665"/>
                </a:xfrm>
                <a:prstGeom prst="rect">
                  <a:avLst/>
                </a:prstGeom>
                <a:noFill/>
              </p:spPr>
              <p:txBody>
                <a:bodyPr wrap="none" rtlCol="0">
                  <a:spAutoFit/>
                </a:bodyPr>
                <a:lstStyle/>
                <a:p>
                  <a:r>
                    <a:rPr lang="en-US" sz="1200" dirty="0">
                      <a:latin typeface="Helvetica" charset="0"/>
                      <a:ea typeface="Helvetica" charset="0"/>
                      <a:cs typeface="Helvetica" charset="0"/>
                    </a:rPr>
                    <a:t>Trial</a:t>
                  </a:r>
                </a:p>
                <a:p>
                  <a:r>
                    <a:rPr lang="en-US" sz="1200" dirty="0">
                      <a:latin typeface="Helvetica" charset="0"/>
                      <a:ea typeface="Helvetica" charset="0"/>
                      <a:cs typeface="Helvetica" charset="0"/>
                    </a:rPr>
                    <a:t>structure</a:t>
                  </a:r>
                </a:p>
              </p:txBody>
            </p:sp>
          </p:grpSp>
          <p:sp>
            <p:nvSpPr>
              <p:cNvPr id="103" name="Freeform 102"/>
              <p:cNvSpPr>
                <a:spLocks noChangeAspect="1"/>
              </p:cNvSpPr>
              <p:nvPr/>
            </p:nvSpPr>
            <p:spPr>
              <a:xfrm>
                <a:off x="3346529" y="2201913"/>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chemeClr val="bg1">
                  <a:lumMod val="95000"/>
                </a:schemeClr>
              </a:solidFill>
              <a:ln>
                <a:solidFill>
                  <a:srgbClr val="000000"/>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charset="0"/>
                  <a:ea typeface="Helvetica" charset="0"/>
                  <a:cs typeface="Helvetica" charset="0"/>
                </a:endParaRPr>
              </a:p>
            </p:txBody>
          </p:sp>
          <p:sp>
            <p:nvSpPr>
              <p:cNvPr id="93" name="Freeform 92"/>
              <p:cNvSpPr>
                <a:spLocks noChangeAspect="1"/>
              </p:cNvSpPr>
              <p:nvPr/>
            </p:nvSpPr>
            <p:spPr>
              <a:xfrm>
                <a:off x="3791016" y="23624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chemeClr val="bg1">
                  <a:lumMod val="75000"/>
                </a:schemeClr>
              </a:solidFill>
              <a:ln>
                <a:solidFill>
                  <a:srgbClr val="000000"/>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charset="0"/>
                  <a:ea typeface="Helvetica" charset="0"/>
                  <a:cs typeface="Helvetica" charset="0"/>
                </a:endParaRPr>
              </a:p>
            </p:txBody>
          </p:sp>
          <p:cxnSp>
            <p:nvCxnSpPr>
              <p:cNvPr id="95" name="Straight Arrow Connector 94"/>
              <p:cNvCxnSpPr/>
              <p:nvPr/>
            </p:nvCxnSpPr>
            <p:spPr>
              <a:xfrm>
                <a:off x="3196028" y="2759697"/>
                <a:ext cx="4209070" cy="148726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rot="21347151">
                <a:off x="3279773" y="2171537"/>
                <a:ext cx="1396536" cy="253916"/>
              </a:xfrm>
              <a:prstGeom prst="rect">
                <a:avLst/>
              </a:prstGeom>
              <a:noFill/>
            </p:spPr>
            <p:txBody>
              <a:bodyPr wrap="none" rtlCol="0">
                <a:spAutoFit/>
              </a:bodyPr>
              <a:lstStyle/>
              <a:p>
                <a:pPr algn="ctr"/>
                <a:r>
                  <a:rPr lang="en-US" sz="1050" dirty="0">
                    <a:solidFill>
                      <a:srgbClr val="C00000"/>
                    </a:solidFill>
                    <a:latin typeface="Helvetica" charset="0"/>
                    <a:ea typeface="Helvetica" charset="0"/>
                    <a:cs typeface="Helvetica" charset="0"/>
                  </a:rPr>
                  <a:t>Pre-run heat (49</a:t>
                </a:r>
                <a:r>
                  <a:rPr lang="en-US" altLang="en-US" sz="1050" dirty="0">
                    <a:solidFill>
                      <a:srgbClr val="C00000"/>
                    </a:solidFill>
                    <a:latin typeface="Helvetica" charset="0"/>
                  </a:rPr>
                  <a:t>ºC</a:t>
                </a:r>
                <a:r>
                  <a:rPr lang="en-US" sz="1050" dirty="0">
                    <a:solidFill>
                      <a:srgbClr val="C00000"/>
                    </a:solidFill>
                    <a:latin typeface="Helvetica" charset="0"/>
                    <a:ea typeface="Helvetica" charset="0"/>
                    <a:cs typeface="Helvetica" charset="0"/>
                  </a:rPr>
                  <a:t>)</a:t>
                </a:r>
              </a:p>
            </p:txBody>
          </p:sp>
          <p:sp>
            <p:nvSpPr>
              <p:cNvPr id="102" name="TextBox 101"/>
              <p:cNvSpPr txBox="1"/>
              <p:nvPr/>
            </p:nvSpPr>
            <p:spPr>
              <a:xfrm rot="21284572">
                <a:off x="3762918" y="2319695"/>
                <a:ext cx="1484702" cy="253916"/>
              </a:xfrm>
              <a:prstGeom prst="rect">
                <a:avLst/>
              </a:prstGeom>
              <a:noFill/>
            </p:spPr>
            <p:txBody>
              <a:bodyPr wrap="none" rtlCol="0">
                <a:spAutoFit/>
              </a:bodyPr>
              <a:lstStyle/>
              <a:p>
                <a:pPr algn="ctr"/>
                <a:r>
                  <a:rPr lang="en-US" sz="1050" dirty="0">
                    <a:latin typeface="Helvetica" charset="0"/>
                    <a:ea typeface="Helvetica" charset="0"/>
                    <a:cs typeface="Helvetica" charset="0"/>
                  </a:rPr>
                  <a:t>Regulation instruction</a:t>
                </a:r>
              </a:p>
            </p:txBody>
          </p:sp>
          <p:sp>
            <p:nvSpPr>
              <p:cNvPr id="39" name="TextBox 38"/>
              <p:cNvSpPr txBox="1"/>
              <p:nvPr/>
            </p:nvSpPr>
            <p:spPr>
              <a:xfrm>
                <a:off x="2420649" y="2270720"/>
                <a:ext cx="782587" cy="461665"/>
              </a:xfrm>
              <a:prstGeom prst="rect">
                <a:avLst/>
              </a:prstGeom>
              <a:noFill/>
            </p:spPr>
            <p:txBody>
              <a:bodyPr wrap="none" rtlCol="0">
                <a:spAutoFit/>
              </a:bodyPr>
              <a:lstStyle/>
              <a:p>
                <a:r>
                  <a:rPr lang="en-US" sz="1200" dirty="0">
                    <a:latin typeface="Helvetica" charset="0"/>
                    <a:ea typeface="Helvetica" charset="0"/>
                    <a:cs typeface="Helvetica" charset="0"/>
                  </a:rPr>
                  <a:t>Run </a:t>
                </a:r>
              </a:p>
              <a:p>
                <a:r>
                  <a:rPr lang="en-US" sz="1200" dirty="0">
                    <a:latin typeface="Helvetica" charset="0"/>
                    <a:ea typeface="Helvetica" charset="0"/>
                    <a:cs typeface="Helvetica" charset="0"/>
                  </a:rPr>
                  <a:t>structure</a:t>
                </a:r>
              </a:p>
            </p:txBody>
          </p:sp>
          <p:grpSp>
            <p:nvGrpSpPr>
              <p:cNvPr id="47" name="Group 46"/>
              <p:cNvGrpSpPr/>
              <p:nvPr/>
            </p:nvGrpSpPr>
            <p:grpSpPr>
              <a:xfrm>
                <a:off x="3202506" y="1528069"/>
                <a:ext cx="4305124" cy="346402"/>
                <a:chOff x="2127468" y="1256220"/>
                <a:chExt cx="4305124" cy="346402"/>
              </a:xfrm>
            </p:grpSpPr>
            <p:grpSp>
              <p:nvGrpSpPr>
                <p:cNvPr id="8" name="Group 7"/>
                <p:cNvGrpSpPr/>
                <p:nvPr/>
              </p:nvGrpSpPr>
              <p:grpSpPr>
                <a:xfrm>
                  <a:off x="2127468" y="1463817"/>
                  <a:ext cx="4305124" cy="138805"/>
                  <a:chOff x="2168320" y="1474208"/>
                  <a:chExt cx="4305124" cy="138805"/>
                </a:xfrm>
              </p:grpSpPr>
              <p:cxnSp>
                <p:nvCxnSpPr>
                  <p:cNvPr id="3" name="Straight Connector 2"/>
                  <p:cNvCxnSpPr/>
                  <p:nvPr/>
                </p:nvCxnSpPr>
                <p:spPr>
                  <a:xfrm>
                    <a:off x="2169668" y="1548384"/>
                    <a:ext cx="43037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168320" y="1474208"/>
                    <a:ext cx="1133" cy="138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472311" y="1474208"/>
                    <a:ext cx="1133" cy="138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081204"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559425"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037646"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515867"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994088"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602983"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124762"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646541"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5" name="TextBox 154"/>
                <p:cNvSpPr txBox="1"/>
                <p:nvPr/>
              </p:nvSpPr>
              <p:spPr>
                <a:xfrm>
                  <a:off x="2231624"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1</a:t>
                  </a:r>
                  <a:endParaRPr lang="en-US" sz="1200" dirty="0">
                    <a:latin typeface="Helvetica" charset="0"/>
                    <a:ea typeface="Helvetica" charset="0"/>
                    <a:cs typeface="Helvetica" charset="0"/>
                  </a:endParaRPr>
                </a:p>
              </p:txBody>
            </p:sp>
            <p:sp>
              <p:nvSpPr>
                <p:cNvPr id="156" name="TextBox 155"/>
                <p:cNvSpPr txBox="1"/>
                <p:nvPr/>
              </p:nvSpPr>
              <p:spPr>
                <a:xfrm>
                  <a:off x="6060434"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9</a:t>
                  </a:r>
                  <a:endParaRPr lang="en-US" sz="1200" dirty="0">
                    <a:latin typeface="Helvetica" charset="0"/>
                    <a:ea typeface="Helvetica" charset="0"/>
                    <a:cs typeface="Helvetica" charset="0"/>
                  </a:endParaRPr>
                </a:p>
              </p:txBody>
            </p:sp>
            <p:sp>
              <p:nvSpPr>
                <p:cNvPr id="157" name="TextBox 156"/>
                <p:cNvSpPr txBox="1"/>
                <p:nvPr/>
              </p:nvSpPr>
              <p:spPr>
                <a:xfrm>
                  <a:off x="2710225"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2</a:t>
                  </a:r>
                  <a:endParaRPr lang="en-US" sz="1200" dirty="0">
                    <a:latin typeface="Helvetica" charset="0"/>
                    <a:ea typeface="Helvetica" charset="0"/>
                    <a:cs typeface="Helvetica" charset="0"/>
                  </a:endParaRPr>
                </a:p>
              </p:txBody>
            </p:sp>
            <p:sp>
              <p:nvSpPr>
                <p:cNvPr id="158" name="TextBox 157"/>
                <p:cNvSpPr txBox="1"/>
                <p:nvPr/>
              </p:nvSpPr>
              <p:spPr>
                <a:xfrm>
                  <a:off x="3188826" y="1256220"/>
                  <a:ext cx="269626" cy="276999"/>
                </a:xfrm>
                <a:prstGeom prst="rect">
                  <a:avLst/>
                </a:prstGeom>
                <a:noFill/>
              </p:spPr>
              <p:txBody>
                <a:bodyPr wrap="none" rtlCol="0">
                  <a:spAutoFit/>
                </a:bodyPr>
                <a:lstStyle/>
                <a:p>
                  <a:r>
                    <a:rPr lang="en-US" sz="1200" dirty="0">
                      <a:latin typeface="Helvetica" charset="0"/>
                      <a:ea typeface="Helvetica" charset="0"/>
                      <a:cs typeface="Helvetica" charset="0"/>
                    </a:rPr>
                    <a:t>3</a:t>
                  </a:r>
                </a:p>
              </p:txBody>
            </p:sp>
            <p:sp>
              <p:nvSpPr>
                <p:cNvPr id="159" name="TextBox 158"/>
                <p:cNvSpPr txBox="1"/>
                <p:nvPr/>
              </p:nvSpPr>
              <p:spPr>
                <a:xfrm>
                  <a:off x="3667427"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4</a:t>
                  </a:r>
                  <a:endParaRPr lang="en-US" sz="1200" dirty="0">
                    <a:latin typeface="Helvetica" charset="0"/>
                    <a:ea typeface="Helvetica" charset="0"/>
                    <a:cs typeface="Helvetica" charset="0"/>
                  </a:endParaRPr>
                </a:p>
              </p:txBody>
            </p:sp>
            <p:sp>
              <p:nvSpPr>
                <p:cNvPr id="160" name="TextBox 159"/>
                <p:cNvSpPr txBox="1"/>
                <p:nvPr/>
              </p:nvSpPr>
              <p:spPr>
                <a:xfrm>
                  <a:off x="4146028"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5</a:t>
                  </a:r>
                  <a:endParaRPr lang="en-US" sz="1200" dirty="0">
                    <a:latin typeface="Helvetica" charset="0"/>
                    <a:ea typeface="Helvetica" charset="0"/>
                    <a:cs typeface="Helvetica" charset="0"/>
                  </a:endParaRPr>
                </a:p>
              </p:txBody>
            </p:sp>
            <p:sp>
              <p:nvSpPr>
                <p:cNvPr id="161" name="TextBox 160"/>
                <p:cNvSpPr txBox="1"/>
                <p:nvPr/>
              </p:nvSpPr>
              <p:spPr>
                <a:xfrm>
                  <a:off x="4624629"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6</a:t>
                  </a:r>
                  <a:endParaRPr lang="en-US" sz="1200" dirty="0">
                    <a:latin typeface="Helvetica" charset="0"/>
                    <a:ea typeface="Helvetica" charset="0"/>
                    <a:cs typeface="Helvetica" charset="0"/>
                  </a:endParaRPr>
                </a:p>
              </p:txBody>
            </p:sp>
            <p:sp>
              <p:nvSpPr>
                <p:cNvPr id="162" name="TextBox 161"/>
                <p:cNvSpPr txBox="1"/>
                <p:nvPr/>
              </p:nvSpPr>
              <p:spPr>
                <a:xfrm>
                  <a:off x="5103230" y="1256220"/>
                  <a:ext cx="269626" cy="276999"/>
                </a:xfrm>
                <a:prstGeom prst="rect">
                  <a:avLst/>
                </a:prstGeom>
                <a:noFill/>
              </p:spPr>
              <p:txBody>
                <a:bodyPr wrap="none" rtlCol="0">
                  <a:spAutoFit/>
                </a:bodyPr>
                <a:lstStyle/>
                <a:p>
                  <a:r>
                    <a:rPr lang="en-US" sz="1200" dirty="0">
                      <a:latin typeface="Helvetica" charset="0"/>
                      <a:ea typeface="Helvetica" charset="0"/>
                      <a:cs typeface="Helvetica" charset="0"/>
                    </a:rPr>
                    <a:t>7</a:t>
                  </a:r>
                </a:p>
              </p:txBody>
            </p:sp>
            <p:sp>
              <p:nvSpPr>
                <p:cNvPr id="163" name="TextBox 162"/>
                <p:cNvSpPr txBox="1"/>
                <p:nvPr/>
              </p:nvSpPr>
              <p:spPr>
                <a:xfrm>
                  <a:off x="5581831"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8</a:t>
                  </a:r>
                  <a:endParaRPr lang="en-US" sz="1200" dirty="0">
                    <a:latin typeface="Helvetica" charset="0"/>
                    <a:ea typeface="Helvetica" charset="0"/>
                    <a:cs typeface="Helvetica" charset="0"/>
                  </a:endParaRPr>
                </a:p>
              </p:txBody>
            </p:sp>
          </p:grpSp>
          <p:sp>
            <p:nvSpPr>
              <p:cNvPr id="164" name="Freeform 163"/>
              <p:cNvSpPr/>
              <p:nvPr/>
            </p:nvSpPr>
            <p:spPr bwMode="auto">
              <a:xfrm rot="5400000">
                <a:off x="2185676" y="1092960"/>
                <a:ext cx="914344" cy="186521"/>
              </a:xfrm>
              <a:custGeom>
                <a:avLst/>
                <a:gdLst>
                  <a:gd name="connsiteX0" fmla="*/ 0 w 469557"/>
                  <a:gd name="connsiteY0" fmla="*/ 0 h 963827"/>
                  <a:gd name="connsiteX1" fmla="*/ 0 w 469557"/>
                  <a:gd name="connsiteY1" fmla="*/ 963827 h 963827"/>
                  <a:gd name="connsiteX2" fmla="*/ 469557 w 469557"/>
                  <a:gd name="connsiteY2" fmla="*/ 963827 h 963827"/>
                </a:gdLst>
                <a:ahLst/>
                <a:cxnLst>
                  <a:cxn ang="0">
                    <a:pos x="connsiteX0" y="connsiteY0"/>
                  </a:cxn>
                  <a:cxn ang="0">
                    <a:pos x="connsiteX1" y="connsiteY1"/>
                  </a:cxn>
                  <a:cxn ang="0">
                    <a:pos x="connsiteX2" y="connsiteY2"/>
                  </a:cxn>
                </a:cxnLst>
                <a:rect l="l" t="t" r="r" b="b"/>
                <a:pathLst>
                  <a:path w="469557" h="963827">
                    <a:moveTo>
                      <a:pt x="0" y="0"/>
                    </a:moveTo>
                    <a:lnTo>
                      <a:pt x="0" y="963827"/>
                    </a:lnTo>
                    <a:lnTo>
                      <a:pt x="469557" y="963827"/>
                    </a:lnTo>
                  </a:path>
                </a:pathLst>
              </a:custGeom>
              <a:noFill/>
              <a:ln w="12700" cap="flat" cmpd="sng" algn="ctr">
                <a:solidFill>
                  <a:schemeClr val="bg1">
                    <a:lumMod val="50000"/>
                  </a:schemeClr>
                </a:solidFill>
                <a:prstDash val="solid"/>
                <a:round/>
                <a:headEnd type="none" w="med" len="med"/>
                <a:tailEnd type="oval"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Helvetica" charset="0"/>
                  <a:ea typeface="Helvetica" charset="0"/>
                  <a:cs typeface="Helvetica" charset="0"/>
                </a:endParaRPr>
              </a:p>
            </p:txBody>
          </p:sp>
          <p:sp>
            <p:nvSpPr>
              <p:cNvPr id="64" name="TextBox 63"/>
              <p:cNvSpPr txBox="1"/>
              <p:nvPr/>
            </p:nvSpPr>
            <p:spPr>
              <a:xfrm>
                <a:off x="2365676" y="5557842"/>
                <a:ext cx="4060727" cy="430887"/>
              </a:xfrm>
              <a:prstGeom prst="rect">
                <a:avLst/>
              </a:prstGeom>
              <a:noFill/>
            </p:spPr>
            <p:txBody>
              <a:bodyPr wrap="none" rtlCol="0">
                <a:spAutoFit/>
              </a:bodyPr>
              <a:lstStyle/>
              <a:p>
                <a:pPr marL="165100" indent="-165100">
                  <a:buFont typeface="Wingdings" charset="2"/>
                  <a:buChar char="§"/>
                  <a:tabLst>
                    <a:tab pos="1714500" algn="l"/>
                  </a:tabLst>
                </a:pPr>
                <a:r>
                  <a:rPr lang="en-US" sz="1100" dirty="0">
                    <a:latin typeface="Helvetica" charset="0"/>
                    <a:ea typeface="Helvetica" charset="0"/>
                    <a:cs typeface="Helvetica" charset="0"/>
                  </a:rPr>
                  <a:t>Physiology measures: Skin Conductance Response (SCR)</a:t>
                </a:r>
              </a:p>
              <a:p>
                <a:pPr indent="1566863"/>
                <a:r>
                  <a:rPr lang="en-US" sz="1100" dirty="0">
                    <a:latin typeface="Helvetica" charset="0"/>
                    <a:ea typeface="Helvetica" charset="0"/>
                    <a:cs typeface="Helvetica" charset="0"/>
                  </a:rPr>
                  <a:t>Electrocardiogram (ECG)</a:t>
                </a:r>
              </a:p>
            </p:txBody>
          </p:sp>
          <p:sp>
            <p:nvSpPr>
              <p:cNvPr id="68" name="TextBox 67"/>
              <p:cNvSpPr txBox="1"/>
              <p:nvPr/>
            </p:nvSpPr>
            <p:spPr>
              <a:xfrm>
                <a:off x="2157248" y="522572"/>
                <a:ext cx="327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sp>
            <p:nvSpPr>
              <p:cNvPr id="69" name="TextBox 68"/>
              <p:cNvSpPr txBox="1"/>
              <p:nvPr/>
            </p:nvSpPr>
            <p:spPr>
              <a:xfrm>
                <a:off x="2150035" y="2974256"/>
                <a:ext cx="341760"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grpSp>
            <p:nvGrpSpPr>
              <p:cNvPr id="4" name="Group 3"/>
              <p:cNvGrpSpPr/>
              <p:nvPr/>
            </p:nvGrpSpPr>
            <p:grpSpPr>
              <a:xfrm>
                <a:off x="4219701" y="2499746"/>
                <a:ext cx="810438" cy="564781"/>
                <a:chOff x="3931384" y="2507900"/>
                <a:chExt cx="810438" cy="564781"/>
              </a:xfrm>
            </p:grpSpPr>
            <p:cxnSp>
              <p:nvCxnSpPr>
                <p:cNvPr id="73" name="Straight Arrow Connector 72"/>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4" name="Freeform 73"/>
                <p:cNvSpPr>
                  <a:spLocks noChangeAspect="1"/>
                </p:cNvSpPr>
                <p:nvPr/>
              </p:nvSpPr>
              <p:spPr>
                <a:xfrm>
                  <a:off x="3931384"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75" name="TextBox 74"/>
                <p:cNvSpPr txBox="1"/>
                <p:nvPr/>
              </p:nvSpPr>
              <p:spPr>
                <a:xfrm rot="21284572">
                  <a:off x="3984756" y="2507900"/>
                  <a:ext cx="752130" cy="253916"/>
                </a:xfrm>
                <a:prstGeom prst="rect">
                  <a:avLst/>
                </a:prstGeom>
                <a:noFill/>
              </p:spPr>
              <p:txBody>
                <a:bodyPr wrap="none" rtlCol="0">
                  <a:spAutoFit/>
                </a:bodyPr>
                <a:lstStyle/>
                <a:p>
                  <a:pPr algn="ctr"/>
                  <a:r>
                    <a:rPr lang="en-US" sz="1050" b="1" dirty="0">
                      <a:solidFill>
                        <a:schemeClr val="bg1"/>
                      </a:solidFill>
                      <a:latin typeface="Helvetica" charset="0"/>
                      <a:ea typeface="Helvetica" charset="0"/>
                      <a:cs typeface="Helvetica" charset="0"/>
                    </a:rPr>
                    <a:t>Pain trial</a:t>
                  </a:r>
                </a:p>
              </p:txBody>
            </p:sp>
          </p:grpSp>
          <p:grpSp>
            <p:nvGrpSpPr>
              <p:cNvPr id="76" name="Group 75"/>
              <p:cNvGrpSpPr/>
              <p:nvPr/>
            </p:nvGrpSpPr>
            <p:grpSpPr>
              <a:xfrm>
                <a:off x="4612734" y="2640114"/>
                <a:ext cx="810438" cy="576813"/>
                <a:chOff x="3943416" y="2495868"/>
                <a:chExt cx="810438" cy="576813"/>
              </a:xfrm>
            </p:grpSpPr>
            <p:cxnSp>
              <p:nvCxnSpPr>
                <p:cNvPr id="77" name="Straight Arrow Connector 76"/>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9" name="Freeform 78"/>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80" name="TextBox 79"/>
                <p:cNvSpPr txBox="1"/>
                <p:nvPr/>
              </p:nvSpPr>
              <p:spPr>
                <a:xfrm rot="21284572">
                  <a:off x="3984756" y="2495868"/>
                  <a:ext cx="752130" cy="253916"/>
                </a:xfrm>
                <a:prstGeom prst="rect">
                  <a:avLst/>
                </a:prstGeom>
                <a:noFill/>
              </p:spPr>
              <p:txBody>
                <a:bodyPr wrap="none" rtlCol="0">
                  <a:spAutoFit/>
                </a:bodyPr>
                <a:lstStyle/>
                <a:p>
                  <a:pPr algn="ctr"/>
                  <a:r>
                    <a:rPr lang="en-US" sz="1050" b="1" dirty="0">
                      <a:solidFill>
                        <a:schemeClr val="bg1"/>
                      </a:solidFill>
                      <a:latin typeface="Helvetica" charset="0"/>
                      <a:ea typeface="Helvetica" charset="0"/>
                      <a:cs typeface="Helvetica" charset="0"/>
                    </a:rPr>
                    <a:t>Pain trial</a:t>
                  </a:r>
                </a:p>
              </p:txBody>
            </p:sp>
          </p:grpSp>
          <p:grpSp>
            <p:nvGrpSpPr>
              <p:cNvPr id="81" name="Group 80"/>
              <p:cNvGrpSpPr/>
              <p:nvPr/>
            </p:nvGrpSpPr>
            <p:grpSpPr>
              <a:xfrm>
                <a:off x="5029838" y="2792512"/>
                <a:ext cx="810438" cy="564783"/>
                <a:chOff x="3943416" y="2507898"/>
                <a:chExt cx="810438" cy="564783"/>
              </a:xfrm>
            </p:grpSpPr>
            <p:cxnSp>
              <p:nvCxnSpPr>
                <p:cNvPr id="83" name="Straight Arrow Connector 82"/>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4" name="Freeform 83"/>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86" name="TextBox 85"/>
                <p:cNvSpPr txBox="1"/>
                <p:nvPr/>
              </p:nvSpPr>
              <p:spPr>
                <a:xfrm rot="21284572">
                  <a:off x="3984756" y="2507898"/>
                  <a:ext cx="752129" cy="253916"/>
                </a:xfrm>
                <a:prstGeom prst="rect">
                  <a:avLst/>
                </a:prstGeom>
                <a:noFill/>
              </p:spPr>
              <p:txBody>
                <a:bodyPr wrap="none" rtlCol="0">
                  <a:spAutoFit/>
                </a:bodyPr>
                <a:lstStyle/>
                <a:p>
                  <a:pPr algn="ctr"/>
                  <a:r>
                    <a:rPr lang="en-US" sz="1050" b="1">
                      <a:solidFill>
                        <a:schemeClr val="bg1"/>
                      </a:solidFill>
                      <a:latin typeface="Helvetica" charset="0"/>
                      <a:ea typeface="Helvetica" charset="0"/>
                      <a:cs typeface="Helvetica" charset="0"/>
                    </a:rPr>
                    <a:t>Pain trial</a:t>
                  </a:r>
                  <a:endParaRPr lang="en-US" sz="1050" b="1" dirty="0">
                    <a:solidFill>
                      <a:schemeClr val="bg1"/>
                    </a:solidFill>
                    <a:latin typeface="Helvetica" charset="0"/>
                    <a:ea typeface="Helvetica" charset="0"/>
                    <a:cs typeface="Helvetica" charset="0"/>
                  </a:endParaRPr>
                </a:p>
              </p:txBody>
            </p:sp>
          </p:grpSp>
          <p:sp>
            <p:nvSpPr>
              <p:cNvPr id="109" name="Freeform 108"/>
              <p:cNvSpPr>
                <a:spLocks noChangeAspect="1"/>
              </p:cNvSpPr>
              <p:nvPr/>
            </p:nvSpPr>
            <p:spPr>
              <a:xfrm>
                <a:off x="5399692" y="2923044"/>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chemeClr val="bg1">
                  <a:lumMod val="75000"/>
                </a:schemeClr>
              </a:solidFill>
              <a:ln>
                <a:solidFill>
                  <a:srgbClr val="000000"/>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charset="0"/>
                  <a:ea typeface="Helvetica" charset="0"/>
                  <a:cs typeface="Helvetica" charset="0"/>
                </a:endParaRPr>
              </a:p>
            </p:txBody>
          </p:sp>
          <p:sp>
            <p:nvSpPr>
              <p:cNvPr id="110" name="TextBox 109"/>
              <p:cNvSpPr txBox="1"/>
              <p:nvPr/>
            </p:nvSpPr>
            <p:spPr>
              <a:xfrm rot="21284572">
                <a:off x="5380965" y="2892026"/>
                <a:ext cx="1402949" cy="253916"/>
              </a:xfrm>
              <a:prstGeom prst="rect">
                <a:avLst/>
              </a:prstGeom>
              <a:noFill/>
            </p:spPr>
            <p:txBody>
              <a:bodyPr wrap="none" rtlCol="0">
                <a:spAutoFit/>
              </a:bodyPr>
              <a:lstStyle/>
              <a:p>
                <a:pPr algn="ctr"/>
                <a:r>
                  <a:rPr lang="en-US" sz="1050">
                    <a:latin typeface="Helvetica" charset="0"/>
                    <a:ea typeface="Helvetica" charset="0"/>
                    <a:cs typeface="Helvetica" charset="0"/>
                  </a:rPr>
                  <a:t>Regulation reminder</a:t>
                </a:r>
                <a:endParaRPr lang="en-US" sz="1050" dirty="0">
                  <a:latin typeface="Helvetica" charset="0"/>
                  <a:ea typeface="Helvetica" charset="0"/>
                  <a:cs typeface="Helvetica" charset="0"/>
                </a:endParaRPr>
              </a:p>
            </p:txBody>
          </p:sp>
          <p:grpSp>
            <p:nvGrpSpPr>
              <p:cNvPr id="89" name="Group 88"/>
              <p:cNvGrpSpPr/>
              <p:nvPr/>
            </p:nvGrpSpPr>
            <p:grpSpPr>
              <a:xfrm>
                <a:off x="5852958" y="3061140"/>
                <a:ext cx="810438" cy="564781"/>
                <a:chOff x="3931384" y="2507900"/>
                <a:chExt cx="810438" cy="564781"/>
              </a:xfrm>
            </p:grpSpPr>
            <p:cxnSp>
              <p:nvCxnSpPr>
                <p:cNvPr id="91" name="Straight Arrow Connector 90"/>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94" name="Freeform 93"/>
                <p:cNvSpPr>
                  <a:spLocks noChangeAspect="1"/>
                </p:cNvSpPr>
                <p:nvPr/>
              </p:nvSpPr>
              <p:spPr>
                <a:xfrm>
                  <a:off x="3931384"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96" name="TextBox 95"/>
                <p:cNvSpPr txBox="1"/>
                <p:nvPr/>
              </p:nvSpPr>
              <p:spPr>
                <a:xfrm rot="21284572">
                  <a:off x="3984756" y="2507900"/>
                  <a:ext cx="752130" cy="253916"/>
                </a:xfrm>
                <a:prstGeom prst="rect">
                  <a:avLst/>
                </a:prstGeom>
                <a:noFill/>
              </p:spPr>
              <p:txBody>
                <a:bodyPr wrap="none" rtlCol="0">
                  <a:spAutoFit/>
                </a:bodyPr>
                <a:lstStyle/>
                <a:p>
                  <a:pPr algn="ctr"/>
                  <a:r>
                    <a:rPr lang="en-US" sz="1050" b="1">
                      <a:solidFill>
                        <a:schemeClr val="bg1"/>
                      </a:solidFill>
                      <a:latin typeface="Helvetica" charset="0"/>
                      <a:ea typeface="Helvetica" charset="0"/>
                      <a:cs typeface="Helvetica" charset="0"/>
                    </a:rPr>
                    <a:t>Pain trial</a:t>
                  </a:r>
                  <a:endParaRPr lang="en-US" sz="1050" b="1" dirty="0">
                    <a:solidFill>
                      <a:schemeClr val="bg1"/>
                    </a:solidFill>
                    <a:latin typeface="Helvetica" charset="0"/>
                    <a:ea typeface="Helvetica" charset="0"/>
                    <a:cs typeface="Helvetica" charset="0"/>
                  </a:endParaRPr>
                </a:p>
              </p:txBody>
            </p:sp>
          </p:grpSp>
          <p:grpSp>
            <p:nvGrpSpPr>
              <p:cNvPr id="97" name="Group 96"/>
              <p:cNvGrpSpPr/>
              <p:nvPr/>
            </p:nvGrpSpPr>
            <p:grpSpPr>
              <a:xfrm>
                <a:off x="6245991" y="3213540"/>
                <a:ext cx="810438" cy="564781"/>
                <a:chOff x="3943416" y="2507900"/>
                <a:chExt cx="810438" cy="564781"/>
              </a:xfrm>
            </p:grpSpPr>
            <p:cxnSp>
              <p:nvCxnSpPr>
                <p:cNvPr id="98" name="Straight Arrow Connector 97"/>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99" name="Freeform 98"/>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101" name="TextBox 100"/>
                <p:cNvSpPr txBox="1"/>
                <p:nvPr/>
              </p:nvSpPr>
              <p:spPr>
                <a:xfrm rot="21284572">
                  <a:off x="3984756" y="2507900"/>
                  <a:ext cx="752130" cy="253916"/>
                </a:xfrm>
                <a:prstGeom prst="rect">
                  <a:avLst/>
                </a:prstGeom>
                <a:noFill/>
              </p:spPr>
              <p:txBody>
                <a:bodyPr wrap="none" rtlCol="0">
                  <a:spAutoFit/>
                </a:bodyPr>
                <a:lstStyle/>
                <a:p>
                  <a:pPr algn="ctr"/>
                  <a:r>
                    <a:rPr lang="en-US" sz="1050" b="1" dirty="0">
                      <a:solidFill>
                        <a:schemeClr val="bg1"/>
                      </a:solidFill>
                      <a:latin typeface="Helvetica" charset="0"/>
                      <a:ea typeface="Helvetica" charset="0"/>
                      <a:cs typeface="Helvetica" charset="0"/>
                    </a:rPr>
                    <a:t>Pain trial</a:t>
                  </a:r>
                </a:p>
              </p:txBody>
            </p:sp>
          </p:grpSp>
          <p:grpSp>
            <p:nvGrpSpPr>
              <p:cNvPr id="104" name="Group 103"/>
              <p:cNvGrpSpPr/>
              <p:nvPr/>
            </p:nvGrpSpPr>
            <p:grpSpPr>
              <a:xfrm>
                <a:off x="6663095" y="3360905"/>
                <a:ext cx="810438" cy="557784"/>
                <a:chOff x="3943416" y="2514897"/>
                <a:chExt cx="810438" cy="557784"/>
              </a:xfrm>
            </p:grpSpPr>
            <p:cxnSp>
              <p:nvCxnSpPr>
                <p:cNvPr id="105" name="Straight Arrow Connector 104"/>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Freeform 105"/>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112" name="TextBox 111"/>
                <p:cNvSpPr txBox="1"/>
                <p:nvPr/>
              </p:nvSpPr>
              <p:spPr>
                <a:xfrm rot="21284572">
                  <a:off x="3972724" y="2531962"/>
                  <a:ext cx="752129" cy="253916"/>
                </a:xfrm>
                <a:prstGeom prst="rect">
                  <a:avLst/>
                </a:prstGeom>
                <a:noFill/>
              </p:spPr>
              <p:txBody>
                <a:bodyPr wrap="none" rtlCol="0">
                  <a:spAutoFit/>
                </a:bodyPr>
                <a:lstStyle/>
                <a:p>
                  <a:pPr algn="ctr"/>
                  <a:r>
                    <a:rPr lang="en-US" sz="1050" b="1">
                      <a:solidFill>
                        <a:schemeClr val="bg1"/>
                      </a:solidFill>
                      <a:latin typeface="Helvetica" charset="0"/>
                      <a:ea typeface="Helvetica" charset="0"/>
                      <a:cs typeface="Helvetica" charset="0"/>
                    </a:rPr>
                    <a:t>Pain trial</a:t>
                  </a:r>
                  <a:endParaRPr lang="en-US" sz="1050" b="1" dirty="0">
                    <a:solidFill>
                      <a:schemeClr val="bg1"/>
                    </a:solidFill>
                    <a:latin typeface="Helvetica" charset="0"/>
                    <a:ea typeface="Helvetica" charset="0"/>
                    <a:cs typeface="Helvetica" charset="0"/>
                  </a:endParaRPr>
                </a:p>
              </p:txBody>
            </p:sp>
          </p:grpSp>
          <p:sp>
            <p:nvSpPr>
              <p:cNvPr id="44" name="Freeform 43"/>
              <p:cNvSpPr/>
              <p:nvPr/>
            </p:nvSpPr>
            <p:spPr>
              <a:xfrm>
                <a:off x="3099469" y="2950602"/>
                <a:ext cx="1256349" cy="444093"/>
              </a:xfrm>
              <a:custGeom>
                <a:avLst/>
                <a:gdLst>
                  <a:gd name="connsiteX0" fmla="*/ 1593815 w 1593815"/>
                  <a:gd name="connsiteY0" fmla="*/ 0 h 240094"/>
                  <a:gd name="connsiteX1" fmla="*/ 1256662 w 1593815"/>
                  <a:gd name="connsiteY1" fmla="*/ 240094 h 240094"/>
                  <a:gd name="connsiteX2" fmla="*/ 0 w 1593815"/>
                  <a:gd name="connsiteY2" fmla="*/ 240094 h 240094"/>
                </a:gdLst>
                <a:ahLst/>
                <a:cxnLst>
                  <a:cxn ang="0">
                    <a:pos x="connsiteX0" y="connsiteY0"/>
                  </a:cxn>
                  <a:cxn ang="0">
                    <a:pos x="connsiteX1" y="connsiteY1"/>
                  </a:cxn>
                  <a:cxn ang="0">
                    <a:pos x="connsiteX2" y="connsiteY2"/>
                  </a:cxn>
                </a:cxnLst>
                <a:rect l="l" t="t" r="r" b="b"/>
                <a:pathLst>
                  <a:path w="1593815" h="240094">
                    <a:moveTo>
                      <a:pt x="1593815" y="0"/>
                    </a:moveTo>
                    <a:lnTo>
                      <a:pt x="1256662" y="240094"/>
                    </a:lnTo>
                    <a:lnTo>
                      <a:pt x="0" y="240094"/>
                    </a:lnTo>
                  </a:path>
                </a:pathLst>
              </a:custGeom>
              <a:noFill/>
              <a:ln>
                <a:solidFill>
                  <a:schemeClr val="tx1"/>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3447460" y="5083289"/>
                <a:ext cx="2401503" cy="415498"/>
              </a:xfrm>
              <a:prstGeom prst="rect">
                <a:avLst/>
              </a:prstGeom>
              <a:noFill/>
            </p:spPr>
            <p:txBody>
              <a:bodyPr wrap="square" rtlCol="0">
                <a:spAutoFit/>
              </a:bodyPr>
              <a:lstStyle/>
              <a:p>
                <a:pPr algn="ctr"/>
                <a:r>
                  <a:rPr lang="en-US" sz="1050" dirty="0">
                    <a:latin typeface="Helvetica" charset="0"/>
                    <a:ea typeface="Helvetica" charset="0"/>
                    <a:cs typeface="Helvetica" charset="0"/>
                  </a:rPr>
                  <a:t>Intensity and unpleasantness ratings were counterbalanced across trials</a:t>
                </a:r>
              </a:p>
            </p:txBody>
          </p:sp>
          <p:sp>
            <p:nvSpPr>
              <p:cNvPr id="6" name="Left Brace 5"/>
              <p:cNvSpPr/>
              <p:nvPr/>
            </p:nvSpPr>
            <p:spPr>
              <a:xfrm rot="16200000">
                <a:off x="4556780" y="4212827"/>
                <a:ext cx="228411" cy="1595009"/>
              </a:xfrm>
              <a:prstGeom prst="leftBrace">
                <a:avLst>
                  <a:gd name="adj1" fmla="val 87212"/>
                  <a:gd name="adj2" fmla="val 45147"/>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2" name="TextBox 11"/>
          <p:cNvSpPr txBox="1"/>
          <p:nvPr/>
        </p:nvSpPr>
        <p:spPr>
          <a:xfrm>
            <a:off x="7027817" y="619965"/>
            <a:ext cx="2265364" cy="276999"/>
          </a:xfrm>
          <a:prstGeom prst="rect">
            <a:avLst/>
          </a:prstGeom>
          <a:noFill/>
        </p:spPr>
        <p:txBody>
          <a:bodyPr wrap="none" rtlCol="0">
            <a:spAutoFit/>
          </a:bodyPr>
          <a:lstStyle/>
          <a:p>
            <a:r>
              <a:rPr lang="en-US" sz="1200" dirty="0">
                <a:latin typeface="Helvetiva" charset="0"/>
                <a:ea typeface="Helvetiva" charset="0"/>
                <a:cs typeface="Helvetiva" charset="0"/>
              </a:rPr>
              <a:t>Figure 1. Experimental design.</a:t>
            </a:r>
          </a:p>
        </p:txBody>
      </p:sp>
    </p:spTree>
    <p:extLst>
      <p:ext uri="{BB962C8B-B14F-4D97-AF65-F5344CB8AC3E}">
        <p14:creationId xmlns:p14="http://schemas.microsoft.com/office/powerpoint/2010/main" val="666854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53F4B1A-9945-F242-9F83-233FC9E8EBDF}"/>
              </a:ext>
            </a:extLst>
          </p:cNvPr>
          <p:cNvGrpSpPr/>
          <p:nvPr/>
        </p:nvGrpSpPr>
        <p:grpSpPr>
          <a:xfrm>
            <a:off x="2918139" y="702097"/>
            <a:ext cx="5907086" cy="5242084"/>
            <a:chOff x="1976307" y="638089"/>
            <a:chExt cx="5907086" cy="5242084"/>
          </a:xfrm>
        </p:grpSpPr>
        <p:sp>
          <p:nvSpPr>
            <p:cNvPr id="9" name="TextBox 8">
              <a:extLst>
                <a:ext uri="{FF2B5EF4-FFF2-40B4-BE49-F238E27FC236}">
                  <a16:creationId xmlns:a16="http://schemas.microsoft.com/office/drawing/2014/main" id="{C263ACB6-054A-7B49-A8C1-E19DEB04554D}"/>
                </a:ext>
              </a:extLst>
            </p:cNvPr>
            <p:cNvSpPr txBox="1"/>
            <p:nvPr/>
          </p:nvSpPr>
          <p:spPr>
            <a:xfrm>
              <a:off x="3269886" y="638089"/>
              <a:ext cx="3438762" cy="276999"/>
            </a:xfrm>
            <a:prstGeom prst="rect">
              <a:avLst/>
            </a:prstGeom>
            <a:noFill/>
          </p:spPr>
          <p:txBody>
            <a:bodyPr wrap="none" rtlCol="0">
              <a:spAutoFit/>
            </a:bodyPr>
            <a:lstStyle/>
            <a:p>
              <a:r>
                <a:rPr lang="en-US" sz="1200" dirty="0">
                  <a:latin typeface="Helvetica" charset="0"/>
                  <a:ea typeface="Helvetica" charset="0"/>
                  <a:cs typeface="Helvetica" charset="0"/>
                </a:rPr>
                <a:t>The SCR models from the current study dataset</a:t>
              </a:r>
            </a:p>
          </p:txBody>
        </p:sp>
        <p:pic>
          <p:nvPicPr>
            <p:cNvPr id="10" name="Picture 12">
              <a:extLst>
                <a:ext uri="{FF2B5EF4-FFF2-40B4-BE49-F238E27FC236}">
                  <a16:creationId xmlns:a16="http://schemas.microsoft.com/office/drawing/2014/main" id="{6F327303-8768-EC4C-B759-C1623FB99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583" y="1288524"/>
              <a:ext cx="2461399" cy="1408176"/>
            </a:xfrm>
            <a:prstGeom prst="rect">
              <a:avLst/>
            </a:prstGeom>
          </p:spPr>
        </p:pic>
        <p:grpSp>
          <p:nvGrpSpPr>
            <p:cNvPr id="11" name="Group 35">
              <a:extLst>
                <a:ext uri="{FF2B5EF4-FFF2-40B4-BE49-F238E27FC236}">
                  <a16:creationId xmlns:a16="http://schemas.microsoft.com/office/drawing/2014/main" id="{7BB86950-B9C1-0447-B804-714E81D34D30}"/>
                </a:ext>
              </a:extLst>
            </p:cNvPr>
            <p:cNvGrpSpPr/>
            <p:nvPr/>
          </p:nvGrpSpPr>
          <p:grpSpPr>
            <a:xfrm>
              <a:off x="1976307" y="1085806"/>
              <a:ext cx="2170852" cy="1866657"/>
              <a:chOff x="5254428" y="849337"/>
              <a:chExt cx="2170852" cy="1866657"/>
            </a:xfrm>
          </p:grpSpPr>
          <p:sp>
            <p:nvSpPr>
              <p:cNvPr id="26" name="TextBox 25">
                <a:extLst>
                  <a:ext uri="{FF2B5EF4-FFF2-40B4-BE49-F238E27FC236}">
                    <a16:creationId xmlns:a16="http://schemas.microsoft.com/office/drawing/2014/main" id="{AA85B172-DDBF-8948-B1C3-96DA8DD35D66}"/>
                  </a:ext>
                </a:extLst>
              </p:cNvPr>
              <p:cNvSpPr txBox="1"/>
              <p:nvPr/>
            </p:nvSpPr>
            <p:spPr>
              <a:xfrm rot="16200000">
                <a:off x="4723834" y="1582479"/>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27" name="TextBox 26">
                <a:extLst>
                  <a:ext uri="{FF2B5EF4-FFF2-40B4-BE49-F238E27FC236}">
                    <a16:creationId xmlns:a16="http://schemas.microsoft.com/office/drawing/2014/main" id="{4CACFB4A-CFEA-7241-9ED0-890AEF73E7B3}"/>
                  </a:ext>
                </a:extLst>
              </p:cNvPr>
              <p:cNvSpPr txBox="1"/>
              <p:nvPr/>
            </p:nvSpPr>
            <p:spPr>
              <a:xfrm>
                <a:off x="6269194" y="2454384"/>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28" name="TextBox 27">
                <a:extLst>
                  <a:ext uri="{FF2B5EF4-FFF2-40B4-BE49-F238E27FC236}">
                    <a16:creationId xmlns:a16="http://schemas.microsoft.com/office/drawing/2014/main" id="{BE8A0BD8-AFB7-8649-8DF9-9E80783293D9}"/>
                  </a:ext>
                </a:extLst>
              </p:cNvPr>
              <p:cNvSpPr txBox="1"/>
              <p:nvPr/>
            </p:nvSpPr>
            <p:spPr>
              <a:xfrm>
                <a:off x="6312883" y="849337"/>
                <a:ext cx="1024640"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grpSp>
        <p:sp>
          <p:nvSpPr>
            <p:cNvPr id="12" name="Rectangle 72">
              <a:extLst>
                <a:ext uri="{FF2B5EF4-FFF2-40B4-BE49-F238E27FC236}">
                  <a16:creationId xmlns:a16="http://schemas.microsoft.com/office/drawing/2014/main" id="{11D348B7-23B7-1F45-A816-9385CF1F7ACD}"/>
                </a:ext>
              </a:extLst>
            </p:cNvPr>
            <p:cNvSpPr/>
            <p:nvPr/>
          </p:nvSpPr>
          <p:spPr>
            <a:xfrm>
              <a:off x="2619111" y="2429443"/>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5">
              <a:extLst>
                <a:ext uri="{FF2B5EF4-FFF2-40B4-BE49-F238E27FC236}">
                  <a16:creationId xmlns:a16="http://schemas.microsoft.com/office/drawing/2014/main" id="{21A91D54-8D31-1F45-8754-F97935E4E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919" y="1287259"/>
              <a:ext cx="2461399" cy="1408176"/>
            </a:xfrm>
            <a:prstGeom prst="rect">
              <a:avLst/>
            </a:prstGeom>
          </p:spPr>
        </p:pic>
        <p:grpSp>
          <p:nvGrpSpPr>
            <p:cNvPr id="14" name="Group 34">
              <a:extLst>
                <a:ext uri="{FF2B5EF4-FFF2-40B4-BE49-F238E27FC236}">
                  <a16:creationId xmlns:a16="http://schemas.microsoft.com/office/drawing/2014/main" id="{FF897BED-098F-3F4C-BB49-181B83D918DE}"/>
                </a:ext>
              </a:extLst>
            </p:cNvPr>
            <p:cNvGrpSpPr/>
            <p:nvPr/>
          </p:nvGrpSpPr>
          <p:grpSpPr>
            <a:xfrm>
              <a:off x="4727657" y="1096823"/>
              <a:ext cx="2318739" cy="1866657"/>
              <a:chOff x="7719338" y="860354"/>
              <a:chExt cx="2318739" cy="1866657"/>
            </a:xfrm>
          </p:grpSpPr>
          <p:sp>
            <p:nvSpPr>
              <p:cNvPr id="23" name="TextBox 22">
                <a:extLst>
                  <a:ext uri="{FF2B5EF4-FFF2-40B4-BE49-F238E27FC236}">
                    <a16:creationId xmlns:a16="http://schemas.microsoft.com/office/drawing/2014/main" id="{C12B1A05-B046-0748-A43A-A51ADBA55551}"/>
                  </a:ext>
                </a:extLst>
              </p:cNvPr>
              <p:cNvSpPr txBox="1"/>
              <p:nvPr/>
            </p:nvSpPr>
            <p:spPr>
              <a:xfrm rot="16200000">
                <a:off x="7188744" y="1593496"/>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24" name="TextBox 23">
                <a:extLst>
                  <a:ext uri="{FF2B5EF4-FFF2-40B4-BE49-F238E27FC236}">
                    <a16:creationId xmlns:a16="http://schemas.microsoft.com/office/drawing/2014/main" id="{09261FCC-8647-CC4E-BF8E-5D1FA9FB0828}"/>
                  </a:ext>
                </a:extLst>
              </p:cNvPr>
              <p:cNvSpPr txBox="1"/>
              <p:nvPr/>
            </p:nvSpPr>
            <p:spPr>
              <a:xfrm>
                <a:off x="8734104" y="2465401"/>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25" name="TextBox 24">
                <a:extLst>
                  <a:ext uri="{FF2B5EF4-FFF2-40B4-BE49-F238E27FC236}">
                    <a16:creationId xmlns:a16="http://schemas.microsoft.com/office/drawing/2014/main" id="{EBC0D6EF-58B0-4345-B648-72D7B2B0F5B2}"/>
                  </a:ext>
                </a:extLst>
              </p:cNvPr>
              <p:cNvSpPr txBox="1"/>
              <p:nvPr/>
            </p:nvSpPr>
            <p:spPr>
              <a:xfrm>
                <a:off x="8542155" y="860354"/>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grpSp>
        <p:sp>
          <p:nvSpPr>
            <p:cNvPr id="15" name="Rectangle 73">
              <a:extLst>
                <a:ext uri="{FF2B5EF4-FFF2-40B4-BE49-F238E27FC236}">
                  <a16:creationId xmlns:a16="http://schemas.microsoft.com/office/drawing/2014/main" id="{92068780-ADE6-334B-B345-E6090CA0D0A2}"/>
                </a:ext>
              </a:extLst>
            </p:cNvPr>
            <p:cNvSpPr/>
            <p:nvPr/>
          </p:nvSpPr>
          <p:spPr>
            <a:xfrm>
              <a:off x="5373743" y="2429443"/>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30">
              <a:extLst>
                <a:ext uri="{FF2B5EF4-FFF2-40B4-BE49-F238E27FC236}">
                  <a16:creationId xmlns:a16="http://schemas.microsoft.com/office/drawing/2014/main" id="{8751D924-DB3C-2945-9A0C-40E2182A1891}"/>
                </a:ext>
              </a:extLst>
            </p:cNvPr>
            <p:cNvSpPr/>
            <p:nvPr/>
          </p:nvSpPr>
          <p:spPr>
            <a:xfrm rot="5400000">
              <a:off x="4469514" y="1842430"/>
              <a:ext cx="906199" cy="1313872"/>
            </a:xfrm>
            <a:prstGeom prst="arc">
              <a:avLst>
                <a:gd name="adj1" fmla="val 17777675"/>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31">
              <a:extLst>
                <a:ext uri="{FF2B5EF4-FFF2-40B4-BE49-F238E27FC236}">
                  <a16:creationId xmlns:a16="http://schemas.microsoft.com/office/drawing/2014/main" id="{78E1577D-E7ED-8C41-9860-9442999A65E3}"/>
                </a:ext>
              </a:extLst>
            </p:cNvPr>
            <p:cNvSpPr/>
            <p:nvPr/>
          </p:nvSpPr>
          <p:spPr>
            <a:xfrm>
              <a:off x="4660131" y="2836803"/>
              <a:ext cx="559098" cy="233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312A326-4864-D94A-9359-4E115C849B88}"/>
                </a:ext>
              </a:extLst>
            </p:cNvPr>
            <p:cNvSpPr txBox="1"/>
            <p:nvPr/>
          </p:nvSpPr>
          <p:spPr>
            <a:xfrm>
              <a:off x="4634449" y="2811245"/>
              <a:ext cx="620683"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.998</a:t>
              </a:r>
            </a:p>
          </p:txBody>
        </p:sp>
        <p:grpSp>
          <p:nvGrpSpPr>
            <p:cNvPr id="31" name="그룹 30">
              <a:extLst>
                <a:ext uri="{FF2B5EF4-FFF2-40B4-BE49-F238E27FC236}">
                  <a16:creationId xmlns:a16="http://schemas.microsoft.com/office/drawing/2014/main" id="{E23A6E50-F6DB-8146-98B3-AAF7037E22E9}"/>
                </a:ext>
              </a:extLst>
            </p:cNvPr>
            <p:cNvGrpSpPr/>
            <p:nvPr/>
          </p:nvGrpSpPr>
          <p:grpSpPr>
            <a:xfrm>
              <a:off x="6676059" y="3118934"/>
              <a:ext cx="1207334" cy="423616"/>
              <a:chOff x="6652866" y="739183"/>
              <a:chExt cx="1207334" cy="423616"/>
            </a:xfrm>
          </p:grpSpPr>
          <p:sp>
            <p:nvSpPr>
              <p:cNvPr id="16" name="TextBox 15">
                <a:extLst>
                  <a:ext uri="{FF2B5EF4-FFF2-40B4-BE49-F238E27FC236}">
                    <a16:creationId xmlns:a16="http://schemas.microsoft.com/office/drawing/2014/main" id="{16941415-1526-3A44-91E0-88E3115CE7BD}"/>
                  </a:ext>
                </a:extLst>
              </p:cNvPr>
              <p:cNvSpPr txBox="1"/>
              <p:nvPr/>
            </p:nvSpPr>
            <p:spPr>
              <a:xfrm>
                <a:off x="6874033" y="739183"/>
                <a:ext cx="877163" cy="246221"/>
              </a:xfrm>
              <a:prstGeom prst="rect">
                <a:avLst/>
              </a:prstGeom>
              <a:noFill/>
            </p:spPr>
            <p:txBody>
              <a:bodyPr wrap="none" rtlCol="0">
                <a:spAutoFit/>
              </a:bodyPr>
              <a:lstStyle/>
              <a:p>
                <a:r>
                  <a:rPr lang="en-US" sz="1000" dirty="0">
                    <a:latin typeface="Helvetica" charset="0"/>
                    <a:ea typeface="Helvetica" charset="0"/>
                    <a:cs typeface="Helvetica" charset="0"/>
                  </a:rPr>
                  <a:t>FDR </a:t>
                </a:r>
                <a:r>
                  <a:rPr lang="en-US" sz="1000" i="1" dirty="0">
                    <a:latin typeface="Helvetica" charset="0"/>
                    <a:ea typeface="Helvetica" charset="0"/>
                    <a:cs typeface="Helvetica" charset="0"/>
                  </a:rPr>
                  <a:t>q</a:t>
                </a:r>
                <a:r>
                  <a:rPr lang="en-US" sz="1000" dirty="0">
                    <a:latin typeface="Helvetica" charset="0"/>
                    <a:ea typeface="Helvetica" charset="0"/>
                    <a:cs typeface="Helvetica" charset="0"/>
                  </a:rPr>
                  <a:t> &lt; .05</a:t>
                </a:r>
              </a:p>
            </p:txBody>
          </p:sp>
          <p:sp>
            <p:nvSpPr>
              <p:cNvPr id="17" name="Freeform 27">
                <a:extLst>
                  <a:ext uri="{FF2B5EF4-FFF2-40B4-BE49-F238E27FC236}">
                    <a16:creationId xmlns:a16="http://schemas.microsoft.com/office/drawing/2014/main" id="{4D361AD3-6445-FC4F-8AFC-4BB6F866377F}"/>
                  </a:ext>
                </a:extLst>
              </p:cNvPr>
              <p:cNvSpPr/>
              <p:nvPr/>
            </p:nvSpPr>
            <p:spPr>
              <a:xfrm>
                <a:off x="6652866" y="833800"/>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D83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56A551B-9C35-BB48-892E-C35C7F6C5D37}"/>
                  </a:ext>
                </a:extLst>
              </p:cNvPr>
              <p:cNvSpPr txBox="1"/>
              <p:nvPr/>
            </p:nvSpPr>
            <p:spPr>
              <a:xfrm>
                <a:off x="6874033" y="916578"/>
                <a:ext cx="986167" cy="246221"/>
              </a:xfrm>
              <a:prstGeom prst="rect">
                <a:avLst/>
              </a:prstGeom>
              <a:noFill/>
            </p:spPr>
            <p:txBody>
              <a:bodyPr wrap="none" rtlCol="0">
                <a:spAutoFit/>
              </a:bodyPr>
              <a:lstStyle/>
              <a:p>
                <a:r>
                  <a:rPr lang="en-US" sz="1000" dirty="0">
                    <a:latin typeface="Helvetica" charset="0"/>
                    <a:ea typeface="Helvetica" charset="0"/>
                    <a:cs typeface="Helvetica" charset="0"/>
                  </a:rPr>
                  <a:t>Not significant</a:t>
                </a:r>
              </a:p>
            </p:txBody>
          </p:sp>
          <p:sp>
            <p:nvSpPr>
              <p:cNvPr id="22" name="Freeform 94">
                <a:extLst>
                  <a:ext uri="{FF2B5EF4-FFF2-40B4-BE49-F238E27FC236}">
                    <a16:creationId xmlns:a16="http://schemas.microsoft.com/office/drawing/2014/main" id="{B74C62A1-EC13-DE4D-88CB-E618E1AD8AB6}"/>
                  </a:ext>
                </a:extLst>
              </p:cNvPr>
              <p:cNvSpPr/>
              <p:nvPr/>
            </p:nvSpPr>
            <p:spPr>
              <a:xfrm>
                <a:off x="6652866" y="1011195"/>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그룹 36">
              <a:extLst>
                <a:ext uri="{FF2B5EF4-FFF2-40B4-BE49-F238E27FC236}">
                  <a16:creationId xmlns:a16="http://schemas.microsoft.com/office/drawing/2014/main" id="{F4A3767E-7717-6646-9539-20F740B3A1CE}"/>
                </a:ext>
              </a:extLst>
            </p:cNvPr>
            <p:cNvGrpSpPr/>
            <p:nvPr/>
          </p:nvGrpSpPr>
          <p:grpSpPr>
            <a:xfrm>
              <a:off x="3194715" y="4201011"/>
              <a:ext cx="3180760" cy="1679162"/>
              <a:chOff x="4765504" y="3232873"/>
              <a:chExt cx="3180760" cy="1679162"/>
            </a:xfrm>
          </p:grpSpPr>
          <p:pic>
            <p:nvPicPr>
              <p:cNvPr id="6" name="그림 5">
                <a:extLst>
                  <a:ext uri="{FF2B5EF4-FFF2-40B4-BE49-F238E27FC236}">
                    <a16:creationId xmlns:a16="http://schemas.microsoft.com/office/drawing/2014/main" id="{069C14F3-7CCC-4B41-88D2-E387DCF923D0}"/>
                  </a:ext>
                </a:extLst>
              </p:cNvPr>
              <p:cNvPicPr>
                <a:picLocks noChangeAspect="1"/>
              </p:cNvPicPr>
              <p:nvPr/>
            </p:nvPicPr>
            <p:blipFill>
              <a:blip r:embed="rId4"/>
              <a:stretch>
                <a:fillRect/>
              </a:stretch>
            </p:blipFill>
            <p:spPr>
              <a:xfrm>
                <a:off x="4984439" y="3255127"/>
                <a:ext cx="2961825" cy="1408176"/>
              </a:xfrm>
              <a:prstGeom prst="rect">
                <a:avLst/>
              </a:prstGeom>
            </p:spPr>
          </p:pic>
          <p:sp>
            <p:nvSpPr>
              <p:cNvPr id="29" name="TextBox 28">
                <a:extLst>
                  <a:ext uri="{FF2B5EF4-FFF2-40B4-BE49-F238E27FC236}">
                    <a16:creationId xmlns:a16="http://schemas.microsoft.com/office/drawing/2014/main" id="{D353F29F-3AD7-2F4F-95F2-0518E9A19DAE}"/>
                  </a:ext>
                </a:extLst>
              </p:cNvPr>
              <p:cNvSpPr txBox="1"/>
              <p:nvPr/>
            </p:nvSpPr>
            <p:spPr>
              <a:xfrm>
                <a:off x="6002156" y="4650425"/>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30" name="TextBox 29">
                <a:extLst>
                  <a:ext uri="{FF2B5EF4-FFF2-40B4-BE49-F238E27FC236}">
                    <a16:creationId xmlns:a16="http://schemas.microsoft.com/office/drawing/2014/main" id="{6AD3081D-7DCA-D74A-8A0C-2F77B29CA1F9}"/>
                  </a:ext>
                </a:extLst>
              </p:cNvPr>
              <p:cNvSpPr txBox="1"/>
              <p:nvPr/>
            </p:nvSpPr>
            <p:spPr>
              <a:xfrm rot="16200000">
                <a:off x="4234910" y="3763467"/>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grpSp>
        <p:sp>
          <p:nvSpPr>
            <p:cNvPr id="33" name="Arc 30">
              <a:extLst>
                <a:ext uri="{FF2B5EF4-FFF2-40B4-BE49-F238E27FC236}">
                  <a16:creationId xmlns:a16="http://schemas.microsoft.com/office/drawing/2014/main" id="{C14171AF-3A08-154B-8A3D-35D28B9570B7}"/>
                </a:ext>
              </a:extLst>
            </p:cNvPr>
            <p:cNvSpPr/>
            <p:nvPr/>
          </p:nvSpPr>
          <p:spPr>
            <a:xfrm rot="8257027">
              <a:off x="3856933" y="2059991"/>
              <a:ext cx="906199" cy="2500021"/>
            </a:xfrm>
            <a:prstGeom prst="arc">
              <a:avLst>
                <a:gd name="adj1" fmla="val 19551520"/>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0">
              <a:extLst>
                <a:ext uri="{FF2B5EF4-FFF2-40B4-BE49-F238E27FC236}">
                  <a16:creationId xmlns:a16="http://schemas.microsoft.com/office/drawing/2014/main" id="{39012B35-1176-654D-8000-9E704FCD16E9}"/>
                </a:ext>
              </a:extLst>
            </p:cNvPr>
            <p:cNvSpPr/>
            <p:nvPr/>
          </p:nvSpPr>
          <p:spPr>
            <a:xfrm rot="13342973" flipH="1">
              <a:off x="5143923" y="2066470"/>
              <a:ext cx="906199" cy="2500021"/>
            </a:xfrm>
            <a:prstGeom prst="arc">
              <a:avLst>
                <a:gd name="adj1" fmla="val 19551520"/>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79B4D12C-1202-0744-AB11-3E1D673B6D1E}"/>
                </a:ext>
              </a:extLst>
            </p:cNvPr>
            <p:cNvSpPr txBox="1"/>
            <p:nvPr/>
          </p:nvSpPr>
          <p:spPr>
            <a:xfrm>
              <a:off x="5770550" y="3334927"/>
              <a:ext cx="622286" cy="246221"/>
            </a:xfrm>
            <a:prstGeom prst="rect">
              <a:avLst/>
            </a:prstGeom>
            <a:solidFill>
              <a:schemeClr val="bg1"/>
            </a:solid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.981</a:t>
              </a:r>
            </a:p>
          </p:txBody>
        </p:sp>
        <p:sp>
          <p:nvSpPr>
            <p:cNvPr id="36" name="TextBox 35">
              <a:extLst>
                <a:ext uri="{FF2B5EF4-FFF2-40B4-BE49-F238E27FC236}">
                  <a16:creationId xmlns:a16="http://schemas.microsoft.com/office/drawing/2014/main" id="{772E4397-1A1B-744F-8C68-01CBD0AC5149}"/>
                </a:ext>
              </a:extLst>
            </p:cNvPr>
            <p:cNvSpPr txBox="1"/>
            <p:nvPr/>
          </p:nvSpPr>
          <p:spPr>
            <a:xfrm>
              <a:off x="3470057" y="3301825"/>
              <a:ext cx="622286" cy="246221"/>
            </a:xfrm>
            <a:prstGeom prst="rect">
              <a:avLst/>
            </a:prstGeom>
            <a:solidFill>
              <a:schemeClr val="bg1"/>
            </a:solid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.971</a:t>
              </a:r>
            </a:p>
          </p:txBody>
        </p:sp>
        <p:sp>
          <p:nvSpPr>
            <p:cNvPr id="41" name="TextBox 40">
              <a:extLst>
                <a:ext uri="{FF2B5EF4-FFF2-40B4-BE49-F238E27FC236}">
                  <a16:creationId xmlns:a16="http://schemas.microsoft.com/office/drawing/2014/main" id="{6E0E2868-FB03-8149-BBCD-B35B02F4957B}"/>
                </a:ext>
              </a:extLst>
            </p:cNvPr>
            <p:cNvSpPr txBox="1"/>
            <p:nvPr/>
          </p:nvSpPr>
          <p:spPr>
            <a:xfrm>
              <a:off x="3691913" y="3954584"/>
              <a:ext cx="2461399" cy="276999"/>
            </a:xfrm>
            <a:prstGeom prst="rect">
              <a:avLst/>
            </a:prstGeom>
            <a:noFill/>
          </p:spPr>
          <p:txBody>
            <a:bodyPr wrap="square" rtlCol="0">
              <a:spAutoFit/>
            </a:bodyPr>
            <a:lstStyle/>
            <a:p>
              <a:pPr algn="ctr"/>
              <a:r>
                <a:rPr lang="en-US" sz="1200" dirty="0">
                  <a:latin typeface="Helvetica" charset="0"/>
                  <a:ea typeface="Helvetica" charset="0"/>
                  <a:cs typeface="Helvetica" charset="0"/>
                </a:rPr>
                <a:t>from </a:t>
              </a:r>
              <a:r>
                <a:rPr lang="en-US" sz="1200" dirty="0" err="1">
                  <a:latin typeface="Helvetica" charset="0"/>
                  <a:ea typeface="Helvetica" charset="0"/>
                  <a:cs typeface="Helvetica" charset="0"/>
                </a:rPr>
                <a:t>Geuter</a:t>
              </a:r>
              <a:r>
                <a:rPr lang="en-US" sz="1200" dirty="0">
                  <a:latin typeface="Helvetica" charset="0"/>
                  <a:ea typeface="Helvetica" charset="0"/>
                  <a:cs typeface="Helvetica" charset="0"/>
                </a:rPr>
                <a:t> et al. (2014)</a:t>
              </a:r>
            </a:p>
          </p:txBody>
        </p:sp>
      </p:grpSp>
      <p:sp>
        <p:nvSpPr>
          <p:cNvPr id="38" name="TextBox 37">
            <a:extLst>
              <a:ext uri="{FF2B5EF4-FFF2-40B4-BE49-F238E27FC236}">
                <a16:creationId xmlns:a16="http://schemas.microsoft.com/office/drawing/2014/main" id="{04F1558C-0BB8-464E-98C2-D2B09744DFAA}"/>
              </a:ext>
            </a:extLst>
          </p:cNvPr>
          <p:cNvSpPr txBox="1"/>
          <p:nvPr/>
        </p:nvSpPr>
        <p:spPr>
          <a:xfrm>
            <a:off x="109206" y="49428"/>
            <a:ext cx="1000595" cy="307777"/>
          </a:xfrm>
          <a:prstGeom prst="rect">
            <a:avLst/>
          </a:prstGeom>
          <a:noFill/>
        </p:spPr>
        <p:txBody>
          <a:bodyPr wrap="none" rtlCol="0">
            <a:spAutoFit/>
          </a:bodyPr>
          <a:lstStyle/>
          <a:p>
            <a:r>
              <a:rPr lang="en-US" sz="1400" b="1">
                <a:latin typeface="Helvetica" charset="0"/>
                <a:ea typeface="Helvetica" charset="0"/>
                <a:cs typeface="Helvetica" charset="0"/>
              </a:rPr>
              <a:t>Figure S7</a:t>
            </a:r>
            <a:endParaRPr lang="en-US" sz="1400" b="1" dirty="0">
              <a:latin typeface="Helvetica" charset="0"/>
              <a:ea typeface="Helvetica" charset="0"/>
              <a:cs typeface="Helvetica" charset="0"/>
            </a:endParaRPr>
          </a:p>
        </p:txBody>
      </p:sp>
    </p:spTree>
    <p:extLst>
      <p:ext uri="{BB962C8B-B14F-4D97-AF65-F5344CB8AC3E}">
        <p14:creationId xmlns:p14="http://schemas.microsoft.com/office/powerpoint/2010/main" val="2995519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grpSp>
        <p:nvGrpSpPr>
          <p:cNvPr id="16" name="그룹 15">
            <a:extLst>
              <a:ext uri="{FF2B5EF4-FFF2-40B4-BE49-F238E27FC236}">
                <a16:creationId xmlns:a16="http://schemas.microsoft.com/office/drawing/2014/main" id="{69950787-63CD-B34A-B581-6C4BD3F1C9BF}"/>
              </a:ext>
            </a:extLst>
          </p:cNvPr>
          <p:cNvGrpSpPr>
            <a:grpSpLocks noChangeAspect="1"/>
          </p:cNvGrpSpPr>
          <p:nvPr/>
        </p:nvGrpSpPr>
        <p:grpSpPr>
          <a:xfrm>
            <a:off x="653742" y="1436540"/>
            <a:ext cx="5626399" cy="3698491"/>
            <a:chOff x="1534716" y="890697"/>
            <a:chExt cx="3861441" cy="2538303"/>
          </a:xfrm>
        </p:grpSpPr>
        <p:pic>
          <p:nvPicPr>
            <p:cNvPr id="76" name="그림 75">
              <a:extLst>
                <a:ext uri="{FF2B5EF4-FFF2-40B4-BE49-F238E27FC236}">
                  <a16:creationId xmlns:a16="http://schemas.microsoft.com/office/drawing/2014/main" id="{3B4DBC2B-400B-6047-9C16-578598E99925}"/>
                </a:ext>
              </a:extLst>
            </p:cNvPr>
            <p:cNvPicPr>
              <a:picLocks noChangeAspect="1"/>
            </p:cNvPicPr>
            <p:nvPr/>
          </p:nvPicPr>
          <p:blipFill rotWithShape="1">
            <a:blip r:embed="rId2"/>
            <a:srcRect r="53630" b="50000"/>
            <a:stretch/>
          </p:blipFill>
          <p:spPr>
            <a:xfrm>
              <a:off x="1534716" y="890697"/>
              <a:ext cx="3861441" cy="2538303"/>
            </a:xfrm>
            <a:prstGeom prst="rect">
              <a:avLst/>
            </a:prstGeom>
          </p:spPr>
        </p:pic>
        <p:sp>
          <p:nvSpPr>
            <p:cNvPr id="78" name="텍스트상자 10">
              <a:extLst>
                <a:ext uri="{FF2B5EF4-FFF2-40B4-BE49-F238E27FC236}">
                  <a16:creationId xmlns:a16="http://schemas.microsoft.com/office/drawing/2014/main" id="{BDC92E2F-1DF8-2341-AE3C-275C71352C87}"/>
                </a:ext>
              </a:extLst>
            </p:cNvPr>
            <p:cNvSpPr txBox="1"/>
            <p:nvPr/>
          </p:nvSpPr>
          <p:spPr>
            <a:xfrm>
              <a:off x="5126186" y="1388823"/>
              <a:ext cx="227952" cy="174265"/>
            </a:xfrm>
            <a:prstGeom prst="rect">
              <a:avLst/>
            </a:prstGeom>
            <a:noFill/>
          </p:spPr>
          <p:txBody>
            <a:bodyPr wrap="none" rtlCol="0">
              <a:spAutoFit/>
            </a:bodyPr>
            <a:lstStyle/>
            <a:p>
              <a:r>
                <a:rPr kumimoji="1" lang="en-US" altLang="ko-KR" sz="1050" dirty="0">
                  <a:latin typeface="Helvetica" pitchFamily="2" charset="0"/>
                </a:rPr>
                <a:t>ºC</a:t>
              </a:r>
              <a:endParaRPr kumimoji="1" lang="ko-KR" altLang="en-US" sz="1050" dirty="0">
                <a:latin typeface="Helvetica" pitchFamily="2" charset="0"/>
              </a:endParaRPr>
            </a:p>
          </p:txBody>
        </p:sp>
      </p:grpSp>
      <p:pic>
        <p:nvPicPr>
          <p:cNvPr id="80" name="그림 79">
            <a:extLst>
              <a:ext uri="{FF2B5EF4-FFF2-40B4-BE49-F238E27FC236}">
                <a16:creationId xmlns:a16="http://schemas.microsoft.com/office/drawing/2014/main" id="{7DC79A89-0F54-ED43-9A25-38B0BE73DA31}"/>
              </a:ext>
            </a:extLst>
          </p:cNvPr>
          <p:cNvPicPr>
            <a:picLocks noChangeAspect="1"/>
          </p:cNvPicPr>
          <p:nvPr/>
        </p:nvPicPr>
        <p:blipFill rotWithShape="1">
          <a:blip r:embed="rId2"/>
          <a:srcRect t="49557" r="53630"/>
          <a:stretch/>
        </p:blipFill>
        <p:spPr>
          <a:xfrm>
            <a:off x="6526324" y="1445571"/>
            <a:ext cx="5380207" cy="3568038"/>
          </a:xfrm>
          <a:prstGeom prst="rect">
            <a:avLst/>
          </a:prstGeom>
        </p:spPr>
      </p:pic>
      <p:sp>
        <p:nvSpPr>
          <p:cNvPr id="17" name="직사각형 16">
            <a:extLst>
              <a:ext uri="{FF2B5EF4-FFF2-40B4-BE49-F238E27FC236}">
                <a16:creationId xmlns:a16="http://schemas.microsoft.com/office/drawing/2014/main" id="{0E125BEB-119B-E447-A5B8-8D092D1F57B2}"/>
              </a:ext>
            </a:extLst>
          </p:cNvPr>
          <p:cNvSpPr/>
          <p:nvPr/>
        </p:nvSpPr>
        <p:spPr>
          <a:xfrm>
            <a:off x="1766261" y="2161345"/>
            <a:ext cx="3294185" cy="21167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2" name="직사각형 81">
            <a:extLst>
              <a:ext uri="{FF2B5EF4-FFF2-40B4-BE49-F238E27FC236}">
                <a16:creationId xmlns:a16="http://schemas.microsoft.com/office/drawing/2014/main" id="{988A9F3C-1703-954D-A7A3-5EF6984F5FC1}"/>
              </a:ext>
            </a:extLst>
          </p:cNvPr>
          <p:cNvSpPr/>
          <p:nvPr/>
        </p:nvSpPr>
        <p:spPr>
          <a:xfrm>
            <a:off x="7612080" y="2170169"/>
            <a:ext cx="3294185" cy="21167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6" name="직사각형 85">
            <a:extLst>
              <a:ext uri="{FF2B5EF4-FFF2-40B4-BE49-F238E27FC236}">
                <a16:creationId xmlns:a16="http://schemas.microsoft.com/office/drawing/2014/main" id="{B73AE987-9A1B-2C47-912E-092FC82E7E29}"/>
              </a:ext>
            </a:extLst>
          </p:cNvPr>
          <p:cNvSpPr/>
          <p:nvPr/>
        </p:nvSpPr>
        <p:spPr>
          <a:xfrm>
            <a:off x="449800" y="380552"/>
            <a:ext cx="2967477"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3 of the paper</a:t>
            </a:r>
          </a:p>
        </p:txBody>
      </p:sp>
      <p:grpSp>
        <p:nvGrpSpPr>
          <p:cNvPr id="23" name="그룹 22">
            <a:extLst>
              <a:ext uri="{FF2B5EF4-FFF2-40B4-BE49-F238E27FC236}">
                <a16:creationId xmlns:a16="http://schemas.microsoft.com/office/drawing/2014/main" id="{739CAF1A-89AA-4A4A-AA0C-FB961AD3F73A}"/>
              </a:ext>
            </a:extLst>
          </p:cNvPr>
          <p:cNvGrpSpPr/>
          <p:nvPr/>
        </p:nvGrpSpPr>
        <p:grpSpPr>
          <a:xfrm>
            <a:off x="2039816" y="2626484"/>
            <a:ext cx="661243" cy="307777"/>
            <a:chOff x="2039816" y="2626484"/>
            <a:chExt cx="661243" cy="307777"/>
          </a:xfrm>
        </p:grpSpPr>
        <p:cxnSp>
          <p:nvCxnSpPr>
            <p:cNvPr id="19" name="직선 화살표 연결선 18">
              <a:extLst>
                <a:ext uri="{FF2B5EF4-FFF2-40B4-BE49-F238E27FC236}">
                  <a16:creationId xmlns:a16="http://schemas.microsoft.com/office/drawing/2014/main" id="{2224BA49-638D-674E-9F6A-C5D7B0A90B07}"/>
                </a:ext>
              </a:extLst>
            </p:cNvPr>
            <p:cNvCxnSpPr/>
            <p:nvPr/>
          </p:nvCxnSpPr>
          <p:spPr>
            <a:xfrm flipV="1">
              <a:off x="2039816" y="2642599"/>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131D0B26-E94B-7244-9AFE-864DC317E8EF}"/>
                </a:ext>
              </a:extLst>
            </p:cNvPr>
            <p:cNvSpPr/>
            <p:nvPr/>
          </p:nvSpPr>
          <p:spPr>
            <a:xfrm>
              <a:off x="2051522" y="2626484"/>
              <a:ext cx="649537"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higher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grpSp>
        <p:nvGrpSpPr>
          <p:cNvPr id="22" name="그룹 21">
            <a:extLst>
              <a:ext uri="{FF2B5EF4-FFF2-40B4-BE49-F238E27FC236}">
                <a16:creationId xmlns:a16="http://schemas.microsoft.com/office/drawing/2014/main" id="{58BAB165-219A-6943-89AC-59EA85C9157E}"/>
              </a:ext>
            </a:extLst>
          </p:cNvPr>
          <p:cNvGrpSpPr/>
          <p:nvPr/>
        </p:nvGrpSpPr>
        <p:grpSpPr>
          <a:xfrm>
            <a:off x="7877909" y="2614710"/>
            <a:ext cx="631288" cy="307777"/>
            <a:chOff x="9355016" y="602072"/>
            <a:chExt cx="631288" cy="307777"/>
          </a:xfrm>
        </p:grpSpPr>
        <p:cxnSp>
          <p:nvCxnSpPr>
            <p:cNvPr id="87" name="직선 화살표 연결선 86">
              <a:extLst>
                <a:ext uri="{FF2B5EF4-FFF2-40B4-BE49-F238E27FC236}">
                  <a16:creationId xmlns:a16="http://schemas.microsoft.com/office/drawing/2014/main" id="{9B71F676-79D1-AD44-A078-15527451E539}"/>
                </a:ext>
              </a:extLst>
            </p:cNvPr>
            <p:cNvCxnSpPr>
              <a:cxnSpLocks/>
            </p:cNvCxnSpPr>
            <p:nvPr/>
          </p:nvCxnSpPr>
          <p:spPr>
            <a:xfrm>
              <a:off x="9355016" y="618187"/>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직사각형 87">
              <a:extLst>
                <a:ext uri="{FF2B5EF4-FFF2-40B4-BE49-F238E27FC236}">
                  <a16:creationId xmlns:a16="http://schemas.microsoft.com/office/drawing/2014/main" id="{1D4C0FCD-4C1B-BF4C-A70B-E2CBB71CD194}"/>
                </a:ext>
              </a:extLst>
            </p:cNvPr>
            <p:cNvSpPr/>
            <p:nvPr/>
          </p:nvSpPr>
          <p:spPr>
            <a:xfrm>
              <a:off x="9378445" y="602072"/>
              <a:ext cx="607859"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faster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spTree>
    <p:extLst>
      <p:ext uri="{BB962C8B-B14F-4D97-AF65-F5344CB8AC3E}">
        <p14:creationId xmlns:p14="http://schemas.microsoft.com/office/powerpoint/2010/main" val="43762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82"/>
                                        </p:tgtEl>
                                      </p:cBhvr>
                                    </p:animEffect>
                                    <p:set>
                                      <p:cBhvr>
                                        <p:cTn id="12" dur="1" fill="hold">
                                          <p:stCondLst>
                                            <p:cond delay="499"/>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pic>
        <p:nvPicPr>
          <p:cNvPr id="2" name="그림 1">
            <a:extLst>
              <a:ext uri="{FF2B5EF4-FFF2-40B4-BE49-F238E27FC236}">
                <a16:creationId xmlns:a16="http://schemas.microsoft.com/office/drawing/2014/main" id="{B89CBEC9-860D-6C40-B2C2-57B76DE11BD8}"/>
              </a:ext>
            </a:extLst>
          </p:cNvPr>
          <p:cNvPicPr>
            <a:picLocks noChangeAspect="1"/>
          </p:cNvPicPr>
          <p:nvPr/>
        </p:nvPicPr>
        <p:blipFill rotWithShape="1">
          <a:blip r:embed="rId2"/>
          <a:srcRect t="32000"/>
          <a:stretch/>
        </p:blipFill>
        <p:spPr>
          <a:xfrm>
            <a:off x="610248" y="1211832"/>
            <a:ext cx="11202663" cy="4663456"/>
          </a:xfrm>
          <a:prstGeom prst="rect">
            <a:avLst/>
          </a:prstGeom>
        </p:spPr>
      </p:pic>
      <p:sp>
        <p:nvSpPr>
          <p:cNvPr id="32" name="직사각형 31">
            <a:extLst>
              <a:ext uri="{FF2B5EF4-FFF2-40B4-BE49-F238E27FC236}">
                <a16:creationId xmlns:a16="http://schemas.microsoft.com/office/drawing/2014/main" id="{212FB602-8F9C-1544-997F-D1FB14B06203}"/>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S3 of the paper</a:t>
            </a:r>
          </a:p>
        </p:txBody>
      </p:sp>
      <p:sp>
        <p:nvSpPr>
          <p:cNvPr id="3" name="직사각형 2">
            <a:extLst>
              <a:ext uri="{FF2B5EF4-FFF2-40B4-BE49-F238E27FC236}">
                <a16:creationId xmlns:a16="http://schemas.microsoft.com/office/drawing/2014/main" id="{828FFD1B-B295-9D46-99AB-D528F0DE7DA2}"/>
              </a:ext>
            </a:extLst>
          </p:cNvPr>
          <p:cNvSpPr/>
          <p:nvPr/>
        </p:nvSpPr>
        <p:spPr>
          <a:xfrm>
            <a:off x="6049108" y="1211832"/>
            <a:ext cx="5716911" cy="46634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20874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sp>
        <p:nvSpPr>
          <p:cNvPr id="32" name="직사각형 31">
            <a:extLst>
              <a:ext uri="{FF2B5EF4-FFF2-40B4-BE49-F238E27FC236}">
                <a16:creationId xmlns:a16="http://schemas.microsoft.com/office/drawing/2014/main" id="{212FB602-8F9C-1544-997F-D1FB14B06203}"/>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3 of the paper</a:t>
            </a:r>
          </a:p>
        </p:txBody>
      </p:sp>
      <p:grpSp>
        <p:nvGrpSpPr>
          <p:cNvPr id="5" name="그룹 4">
            <a:extLst>
              <a:ext uri="{FF2B5EF4-FFF2-40B4-BE49-F238E27FC236}">
                <a16:creationId xmlns:a16="http://schemas.microsoft.com/office/drawing/2014/main" id="{A9E0D114-BBE2-7D47-86E5-B584A398DBD6}"/>
              </a:ext>
            </a:extLst>
          </p:cNvPr>
          <p:cNvGrpSpPr/>
          <p:nvPr/>
        </p:nvGrpSpPr>
        <p:grpSpPr>
          <a:xfrm>
            <a:off x="1561426" y="2033635"/>
            <a:ext cx="9870742" cy="3276000"/>
            <a:chOff x="562563" y="1748138"/>
            <a:chExt cx="9870742" cy="3276000"/>
          </a:xfrm>
        </p:grpSpPr>
        <p:pic>
          <p:nvPicPr>
            <p:cNvPr id="29" name="그림 28">
              <a:extLst>
                <a:ext uri="{FF2B5EF4-FFF2-40B4-BE49-F238E27FC236}">
                  <a16:creationId xmlns:a16="http://schemas.microsoft.com/office/drawing/2014/main" id="{4D7FEA56-BE85-3A4A-8291-11F45453DCED}"/>
                </a:ext>
              </a:extLst>
            </p:cNvPr>
            <p:cNvPicPr>
              <a:picLocks noChangeAspect="1"/>
            </p:cNvPicPr>
            <p:nvPr/>
          </p:nvPicPr>
          <p:blipFill rotWithShape="1">
            <a:blip r:embed="rId2"/>
            <a:srcRect l="48395" r="14712" b="50000"/>
            <a:stretch/>
          </p:blipFill>
          <p:spPr>
            <a:xfrm>
              <a:off x="562563" y="1818634"/>
              <a:ext cx="3804536" cy="3143307"/>
            </a:xfrm>
            <a:prstGeom prst="rect">
              <a:avLst/>
            </a:prstGeom>
          </p:spPr>
        </p:pic>
        <p:pic>
          <p:nvPicPr>
            <p:cNvPr id="35" name="그림 34">
              <a:extLst>
                <a:ext uri="{FF2B5EF4-FFF2-40B4-BE49-F238E27FC236}">
                  <a16:creationId xmlns:a16="http://schemas.microsoft.com/office/drawing/2014/main" id="{F154E025-09B6-6C45-AD0C-6A39460AC699}"/>
                </a:ext>
              </a:extLst>
            </p:cNvPr>
            <p:cNvPicPr>
              <a:picLocks noChangeAspect="1"/>
            </p:cNvPicPr>
            <p:nvPr/>
          </p:nvPicPr>
          <p:blipFill rotWithShape="1">
            <a:blip r:embed="rId2"/>
            <a:srcRect l="48395" t="47890" r="14013"/>
            <a:stretch/>
          </p:blipFill>
          <p:spPr>
            <a:xfrm>
              <a:off x="4979286" y="1748138"/>
              <a:ext cx="3876624" cy="3276000"/>
            </a:xfrm>
            <a:prstGeom prst="rect">
              <a:avLst/>
            </a:prstGeom>
          </p:spPr>
        </p:pic>
        <p:pic>
          <p:nvPicPr>
            <p:cNvPr id="36" name="그림 35">
              <a:extLst>
                <a:ext uri="{FF2B5EF4-FFF2-40B4-BE49-F238E27FC236}">
                  <a16:creationId xmlns:a16="http://schemas.microsoft.com/office/drawing/2014/main" id="{BFD92ED6-D653-464A-9B76-DFE20CED6EA7}"/>
                </a:ext>
              </a:extLst>
            </p:cNvPr>
            <p:cNvPicPr>
              <a:picLocks noChangeAspect="1"/>
            </p:cNvPicPr>
            <p:nvPr/>
          </p:nvPicPr>
          <p:blipFill rotWithShape="1">
            <a:blip r:embed="rId2"/>
            <a:srcRect l="86020" t="9936" b="83019"/>
            <a:stretch/>
          </p:blipFill>
          <p:spPr>
            <a:xfrm>
              <a:off x="8991599" y="2147973"/>
              <a:ext cx="1441706" cy="442873"/>
            </a:xfrm>
            <a:prstGeom prst="rect">
              <a:avLst/>
            </a:prstGeom>
          </p:spPr>
        </p:pic>
      </p:grpSp>
      <p:sp>
        <p:nvSpPr>
          <p:cNvPr id="38" name="직사각형 37">
            <a:extLst>
              <a:ext uri="{FF2B5EF4-FFF2-40B4-BE49-F238E27FC236}">
                <a16:creationId xmlns:a16="http://schemas.microsoft.com/office/drawing/2014/main" id="{D594475C-DC60-734E-9A20-AE183E277A52}"/>
              </a:ext>
            </a:extLst>
          </p:cNvPr>
          <p:cNvSpPr/>
          <p:nvPr/>
        </p:nvSpPr>
        <p:spPr>
          <a:xfrm>
            <a:off x="3489156" y="1408871"/>
            <a:ext cx="4977985" cy="400110"/>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Physiological markers for pain</a:t>
            </a:r>
          </a:p>
        </p:txBody>
      </p:sp>
      <p:grpSp>
        <p:nvGrpSpPr>
          <p:cNvPr id="39" name="그룹 38">
            <a:extLst>
              <a:ext uri="{FF2B5EF4-FFF2-40B4-BE49-F238E27FC236}">
                <a16:creationId xmlns:a16="http://schemas.microsoft.com/office/drawing/2014/main" id="{03909D38-C922-614F-AAA8-80BD9B7E7BEA}"/>
              </a:ext>
            </a:extLst>
          </p:cNvPr>
          <p:cNvGrpSpPr/>
          <p:nvPr/>
        </p:nvGrpSpPr>
        <p:grpSpPr>
          <a:xfrm>
            <a:off x="2747640" y="3232249"/>
            <a:ext cx="661243" cy="307777"/>
            <a:chOff x="2039816" y="2626484"/>
            <a:chExt cx="661243" cy="307777"/>
          </a:xfrm>
        </p:grpSpPr>
        <p:cxnSp>
          <p:nvCxnSpPr>
            <p:cNvPr id="40" name="직선 화살표 연결선 39">
              <a:extLst>
                <a:ext uri="{FF2B5EF4-FFF2-40B4-BE49-F238E27FC236}">
                  <a16:creationId xmlns:a16="http://schemas.microsoft.com/office/drawing/2014/main" id="{D36B9820-4DE3-BC4A-A084-DD8E1D459479}"/>
                </a:ext>
              </a:extLst>
            </p:cNvPr>
            <p:cNvCxnSpPr/>
            <p:nvPr/>
          </p:nvCxnSpPr>
          <p:spPr>
            <a:xfrm flipV="1">
              <a:off x="2039816" y="2642599"/>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9B553BC6-D199-C846-A721-E4DB0159211E}"/>
                </a:ext>
              </a:extLst>
            </p:cNvPr>
            <p:cNvSpPr/>
            <p:nvPr/>
          </p:nvSpPr>
          <p:spPr>
            <a:xfrm>
              <a:off x="2051522" y="2626484"/>
              <a:ext cx="649537"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higher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grpSp>
        <p:nvGrpSpPr>
          <p:cNvPr id="42" name="그룹 41">
            <a:extLst>
              <a:ext uri="{FF2B5EF4-FFF2-40B4-BE49-F238E27FC236}">
                <a16:creationId xmlns:a16="http://schemas.microsoft.com/office/drawing/2014/main" id="{6B79C389-C09C-3145-AB00-A60D68212082}"/>
              </a:ext>
            </a:extLst>
          </p:cNvPr>
          <p:cNvGrpSpPr/>
          <p:nvPr/>
        </p:nvGrpSpPr>
        <p:grpSpPr>
          <a:xfrm>
            <a:off x="7152488" y="3227756"/>
            <a:ext cx="631288" cy="307777"/>
            <a:chOff x="9355016" y="602072"/>
            <a:chExt cx="631288" cy="307777"/>
          </a:xfrm>
        </p:grpSpPr>
        <p:cxnSp>
          <p:nvCxnSpPr>
            <p:cNvPr id="43" name="직선 화살표 연결선 42">
              <a:extLst>
                <a:ext uri="{FF2B5EF4-FFF2-40B4-BE49-F238E27FC236}">
                  <a16:creationId xmlns:a16="http://schemas.microsoft.com/office/drawing/2014/main" id="{97F8D28D-06D3-D84D-9FD5-2827E7ECB7A8}"/>
                </a:ext>
              </a:extLst>
            </p:cNvPr>
            <p:cNvCxnSpPr>
              <a:cxnSpLocks/>
            </p:cNvCxnSpPr>
            <p:nvPr/>
          </p:nvCxnSpPr>
          <p:spPr>
            <a:xfrm>
              <a:off x="9355016" y="618187"/>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8B044C78-2680-F84A-81BA-211970022C35}"/>
                </a:ext>
              </a:extLst>
            </p:cNvPr>
            <p:cNvSpPr/>
            <p:nvPr/>
          </p:nvSpPr>
          <p:spPr>
            <a:xfrm>
              <a:off x="9378445" y="602072"/>
              <a:ext cx="607859"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faster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sp>
        <p:nvSpPr>
          <p:cNvPr id="45" name="TextBox 44">
            <a:extLst>
              <a:ext uri="{FF2B5EF4-FFF2-40B4-BE49-F238E27FC236}">
                <a16:creationId xmlns:a16="http://schemas.microsoft.com/office/drawing/2014/main" id="{B03B6934-A964-3149-BA6A-3832D6459A82}"/>
              </a:ext>
            </a:extLst>
          </p:cNvPr>
          <p:cNvSpPr txBox="1"/>
          <p:nvPr/>
        </p:nvSpPr>
        <p:spPr>
          <a:xfrm>
            <a:off x="2732503" y="4243483"/>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spTree>
    <p:extLst>
      <p:ext uri="{BB962C8B-B14F-4D97-AF65-F5344CB8AC3E}">
        <p14:creationId xmlns:p14="http://schemas.microsoft.com/office/powerpoint/2010/main" val="17920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BF458103-9A75-E544-A059-394F6C4AF23F}"/>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4 of the paper</a:t>
            </a:r>
          </a:p>
        </p:txBody>
      </p:sp>
      <p:sp>
        <p:nvSpPr>
          <p:cNvPr id="26" name="직사각형 25">
            <a:extLst>
              <a:ext uri="{FF2B5EF4-FFF2-40B4-BE49-F238E27FC236}">
                <a16:creationId xmlns:a16="http://schemas.microsoft.com/office/drawing/2014/main" id="{6A69239C-7407-4049-BC94-FB127ED4E898}"/>
              </a:ext>
            </a:extLst>
          </p:cNvPr>
          <p:cNvSpPr/>
          <p:nvPr/>
        </p:nvSpPr>
        <p:spPr>
          <a:xfrm>
            <a:off x="3611402" y="525580"/>
            <a:ext cx="4977985" cy="954107"/>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Model performance </a:t>
            </a:r>
          </a:p>
          <a:p>
            <a:pPr algn="ctr"/>
            <a:r>
              <a:rPr lang="en-US" altLang="ko-KR" sz="1600" dirty="0">
                <a:solidFill>
                  <a:schemeClr val="tx1">
                    <a:lumMod val="65000"/>
                    <a:lumOff val="35000"/>
                  </a:schemeClr>
                </a:solidFill>
                <a:latin typeface="Apple SD Gothic Neo UltraLight" charset="-127"/>
                <a:ea typeface="Apple SD Gothic Neo UltraLight" charset="-127"/>
                <a:cs typeface="Apple SD Gothic Neo UltraLight" charset="-127"/>
              </a:rPr>
              <a:t>(Leave-one-subject-out cross-validation)</a:t>
            </a:r>
          </a:p>
          <a:p>
            <a:pPr algn="ctr"/>
            <a:endPar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endParaRPr>
          </a:p>
        </p:txBody>
      </p:sp>
      <p:grpSp>
        <p:nvGrpSpPr>
          <p:cNvPr id="83" name="그룹 82">
            <a:extLst>
              <a:ext uri="{FF2B5EF4-FFF2-40B4-BE49-F238E27FC236}">
                <a16:creationId xmlns:a16="http://schemas.microsoft.com/office/drawing/2014/main" id="{3395EDDB-37DF-784D-9AFF-4AA429976AB8}"/>
              </a:ext>
            </a:extLst>
          </p:cNvPr>
          <p:cNvGrpSpPr/>
          <p:nvPr/>
        </p:nvGrpSpPr>
        <p:grpSpPr>
          <a:xfrm>
            <a:off x="3247159" y="1082834"/>
            <a:ext cx="6491745" cy="5682941"/>
            <a:chOff x="2295637" y="125576"/>
            <a:chExt cx="6491745" cy="5682941"/>
          </a:xfrm>
        </p:grpSpPr>
        <p:sp>
          <p:nvSpPr>
            <p:cNvPr id="84" name="Rectangle 146">
              <a:extLst>
                <a:ext uri="{FF2B5EF4-FFF2-40B4-BE49-F238E27FC236}">
                  <a16:creationId xmlns:a16="http://schemas.microsoft.com/office/drawing/2014/main" id="{B736260A-2A10-1E4B-B6E2-69B8702D85BC}"/>
                </a:ext>
              </a:extLst>
            </p:cNvPr>
            <p:cNvSpPr/>
            <p:nvPr/>
          </p:nvSpPr>
          <p:spPr>
            <a:xfrm>
              <a:off x="2295637" y="125576"/>
              <a:ext cx="6462165" cy="5682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18">
              <a:extLst>
                <a:ext uri="{FF2B5EF4-FFF2-40B4-BE49-F238E27FC236}">
                  <a16:creationId xmlns:a16="http://schemas.microsoft.com/office/drawing/2014/main" id="{B2A6622B-3360-594D-8709-486A66F99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629" y="603435"/>
              <a:ext cx="2095659" cy="1971388"/>
            </a:xfrm>
            <a:prstGeom prst="rect">
              <a:avLst/>
            </a:prstGeom>
          </p:spPr>
        </p:pic>
        <p:sp>
          <p:nvSpPr>
            <p:cNvPr id="87" name="TextBox 86">
              <a:extLst>
                <a:ext uri="{FF2B5EF4-FFF2-40B4-BE49-F238E27FC236}">
                  <a16:creationId xmlns:a16="http://schemas.microsoft.com/office/drawing/2014/main" id="{C3D81946-4433-E343-92DB-7E1967FEF1FB}"/>
                </a:ext>
              </a:extLst>
            </p:cNvPr>
            <p:cNvSpPr txBox="1"/>
            <p:nvPr/>
          </p:nvSpPr>
          <p:spPr>
            <a:xfrm rot="16200000">
              <a:off x="1806851"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88" name="TextBox 87">
              <a:extLst>
                <a:ext uri="{FF2B5EF4-FFF2-40B4-BE49-F238E27FC236}">
                  <a16:creationId xmlns:a16="http://schemas.microsoft.com/office/drawing/2014/main" id="{811DD2DE-FF82-5F4F-BA3B-D7889D77651E}"/>
                </a:ext>
              </a:extLst>
            </p:cNvPr>
            <p:cNvSpPr txBox="1"/>
            <p:nvPr/>
          </p:nvSpPr>
          <p:spPr>
            <a:xfrm>
              <a:off x="3124747"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89" name="TextBox 88">
              <a:extLst>
                <a:ext uri="{FF2B5EF4-FFF2-40B4-BE49-F238E27FC236}">
                  <a16:creationId xmlns:a16="http://schemas.microsoft.com/office/drawing/2014/main" id="{375239E6-1100-984D-80B2-D7E52B97985A}"/>
                </a:ext>
              </a:extLst>
            </p:cNvPr>
            <p:cNvSpPr txBox="1"/>
            <p:nvPr/>
          </p:nvSpPr>
          <p:spPr>
            <a:xfrm>
              <a:off x="2984112" y="357926"/>
              <a:ext cx="1906291" cy="276999"/>
            </a:xfrm>
            <a:prstGeom prst="rect">
              <a:avLst/>
            </a:prstGeom>
            <a:noFill/>
          </p:spPr>
          <p:txBody>
            <a:bodyPr wrap="none" rtlCol="0">
              <a:spAutoFit/>
            </a:bodyPr>
            <a:lstStyle/>
            <a:p>
              <a:r>
                <a:rPr lang="en-US" sz="1200" dirty="0">
                  <a:latin typeface="Helvetica" charset="0"/>
                  <a:ea typeface="Helvetica" charset="0"/>
                  <a:cs typeface="Helvetica" charset="0"/>
                </a:rPr>
                <a:t>SCR pain intensity model</a:t>
              </a:r>
            </a:p>
          </p:txBody>
        </p:sp>
        <p:pic>
          <p:nvPicPr>
            <p:cNvPr id="90" name="Picture 17">
              <a:extLst>
                <a:ext uri="{FF2B5EF4-FFF2-40B4-BE49-F238E27FC236}">
                  <a16:creationId xmlns:a16="http://schemas.microsoft.com/office/drawing/2014/main" id="{5F01DE7B-6997-1A49-B664-240D32651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021" y="603435"/>
              <a:ext cx="2095659" cy="1971388"/>
            </a:xfrm>
            <a:prstGeom prst="rect">
              <a:avLst/>
            </a:prstGeom>
          </p:spPr>
        </p:pic>
        <p:sp>
          <p:nvSpPr>
            <p:cNvPr id="91" name="TextBox 90">
              <a:extLst>
                <a:ext uri="{FF2B5EF4-FFF2-40B4-BE49-F238E27FC236}">
                  <a16:creationId xmlns:a16="http://schemas.microsoft.com/office/drawing/2014/main" id="{A96A3B71-CDA5-BE43-B01C-82A7889AD9AC}"/>
                </a:ext>
              </a:extLst>
            </p:cNvPr>
            <p:cNvSpPr txBox="1"/>
            <p:nvPr/>
          </p:nvSpPr>
          <p:spPr>
            <a:xfrm rot="16200000">
              <a:off x="4485654"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92" name="TextBox 91">
              <a:extLst>
                <a:ext uri="{FF2B5EF4-FFF2-40B4-BE49-F238E27FC236}">
                  <a16:creationId xmlns:a16="http://schemas.microsoft.com/office/drawing/2014/main" id="{23460297-C1A3-0242-97C4-DA45CF6669EA}"/>
                </a:ext>
              </a:extLst>
            </p:cNvPr>
            <p:cNvSpPr txBox="1"/>
            <p:nvPr/>
          </p:nvSpPr>
          <p:spPr>
            <a:xfrm>
              <a:off x="5803550"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93" name="TextBox 92">
              <a:extLst>
                <a:ext uri="{FF2B5EF4-FFF2-40B4-BE49-F238E27FC236}">
                  <a16:creationId xmlns:a16="http://schemas.microsoft.com/office/drawing/2014/main" id="{AACA2994-F518-BA47-9326-CBD209BA99D1}"/>
                </a:ext>
              </a:extLst>
            </p:cNvPr>
            <p:cNvSpPr txBox="1"/>
            <p:nvPr/>
          </p:nvSpPr>
          <p:spPr>
            <a:xfrm>
              <a:off x="5641021" y="357926"/>
              <a:ext cx="1915909" cy="276999"/>
            </a:xfrm>
            <a:prstGeom prst="rect">
              <a:avLst/>
            </a:prstGeom>
            <a:noFill/>
          </p:spPr>
          <p:txBody>
            <a:bodyPr wrap="none" rtlCol="0">
              <a:spAutoFit/>
            </a:bodyPr>
            <a:lstStyle/>
            <a:p>
              <a:r>
                <a:rPr lang="en-US" sz="1200" dirty="0">
                  <a:latin typeface="Helvetica" charset="0"/>
                  <a:ea typeface="Helvetica" charset="0"/>
                  <a:cs typeface="Helvetica" charset="0"/>
                </a:rPr>
                <a:t>ECG pain intensity model</a:t>
              </a:r>
            </a:p>
          </p:txBody>
        </p:sp>
        <p:sp>
          <p:nvSpPr>
            <p:cNvPr id="94" name="TextBox 93">
              <a:extLst>
                <a:ext uri="{FF2B5EF4-FFF2-40B4-BE49-F238E27FC236}">
                  <a16:creationId xmlns:a16="http://schemas.microsoft.com/office/drawing/2014/main" id="{BEC4A91A-7FED-734A-9AE6-F44719407BF6}"/>
                </a:ext>
              </a:extLst>
            </p:cNvPr>
            <p:cNvSpPr txBox="1"/>
            <p:nvPr/>
          </p:nvSpPr>
          <p:spPr>
            <a:xfrm>
              <a:off x="3864144"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0.82</a:t>
              </a:r>
            </a:p>
          </p:txBody>
        </p:sp>
        <p:sp>
          <p:nvSpPr>
            <p:cNvPr id="95" name="TextBox 94">
              <a:extLst>
                <a:ext uri="{FF2B5EF4-FFF2-40B4-BE49-F238E27FC236}">
                  <a16:creationId xmlns:a16="http://schemas.microsoft.com/office/drawing/2014/main" id="{CB639A34-3B6F-2148-8651-20A3505FCC3C}"/>
                </a:ext>
              </a:extLst>
            </p:cNvPr>
            <p:cNvSpPr txBox="1"/>
            <p:nvPr/>
          </p:nvSpPr>
          <p:spPr>
            <a:xfrm>
              <a:off x="6574328"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0.67</a:t>
              </a:r>
            </a:p>
          </p:txBody>
        </p:sp>
        <p:pic>
          <p:nvPicPr>
            <p:cNvPr id="96" name="그림 95">
              <a:extLst>
                <a:ext uri="{FF2B5EF4-FFF2-40B4-BE49-F238E27FC236}">
                  <a16:creationId xmlns:a16="http://schemas.microsoft.com/office/drawing/2014/main" id="{ABE739F6-964E-E34B-94FC-7A77DDAE8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988" y="3384076"/>
              <a:ext cx="2097160" cy="1972800"/>
            </a:xfrm>
            <a:prstGeom prst="rect">
              <a:avLst/>
            </a:prstGeom>
          </p:spPr>
        </p:pic>
        <p:sp>
          <p:nvSpPr>
            <p:cNvPr id="97" name="TextBox 23">
              <a:extLst>
                <a:ext uri="{FF2B5EF4-FFF2-40B4-BE49-F238E27FC236}">
                  <a16:creationId xmlns:a16="http://schemas.microsoft.com/office/drawing/2014/main" id="{A12782CF-B66E-2A46-825A-FA88B7FB962D}"/>
                </a:ext>
              </a:extLst>
            </p:cNvPr>
            <p:cNvSpPr txBox="1"/>
            <p:nvPr/>
          </p:nvSpPr>
          <p:spPr>
            <a:xfrm rot="16200000">
              <a:off x="1704438"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98" name="TextBox 24">
              <a:extLst>
                <a:ext uri="{FF2B5EF4-FFF2-40B4-BE49-F238E27FC236}">
                  <a16:creationId xmlns:a16="http://schemas.microsoft.com/office/drawing/2014/main" id="{A4CE4242-8AF0-BA47-BF23-04C88359415A}"/>
                </a:ext>
              </a:extLst>
            </p:cNvPr>
            <p:cNvSpPr txBox="1"/>
            <p:nvPr/>
          </p:nvSpPr>
          <p:spPr>
            <a:xfrm>
              <a:off x="2874996"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pain unpleasantness</a:t>
              </a:r>
            </a:p>
          </p:txBody>
        </p:sp>
        <p:sp>
          <p:nvSpPr>
            <p:cNvPr id="99" name="TextBox 26">
              <a:extLst>
                <a:ext uri="{FF2B5EF4-FFF2-40B4-BE49-F238E27FC236}">
                  <a16:creationId xmlns:a16="http://schemas.microsoft.com/office/drawing/2014/main" id="{CE8515C1-DAD0-A44D-B566-6F01AFE9DD66}"/>
                </a:ext>
              </a:extLst>
            </p:cNvPr>
            <p:cNvSpPr txBox="1"/>
            <p:nvPr/>
          </p:nvSpPr>
          <p:spPr>
            <a:xfrm>
              <a:off x="2837102" y="3107745"/>
              <a:ext cx="2084225" cy="276999"/>
            </a:xfrm>
            <a:prstGeom prst="rect">
              <a:avLst/>
            </a:prstGeom>
            <a:noFill/>
          </p:spPr>
          <p:txBody>
            <a:bodyPr wrap="none" rtlCol="0">
              <a:spAutoFit/>
            </a:bodyPr>
            <a:lstStyle/>
            <a:p>
              <a:r>
                <a:rPr lang="en-US" sz="1200" dirty="0">
                  <a:latin typeface="Helvetica" charset="0"/>
                  <a:ea typeface="Helvetica" charset="0"/>
                  <a:cs typeface="Helvetica" charset="0"/>
                </a:rPr>
                <a:t>SCR unpleasantness model</a:t>
              </a:r>
            </a:p>
          </p:txBody>
        </p:sp>
        <p:sp>
          <p:nvSpPr>
            <p:cNvPr id="100" name="TextBox 32">
              <a:extLst>
                <a:ext uri="{FF2B5EF4-FFF2-40B4-BE49-F238E27FC236}">
                  <a16:creationId xmlns:a16="http://schemas.microsoft.com/office/drawing/2014/main" id="{822A82E9-1804-EF4D-80C2-30EE95FAFA75}"/>
                </a:ext>
              </a:extLst>
            </p:cNvPr>
            <p:cNvSpPr txBox="1"/>
            <p:nvPr/>
          </p:nvSpPr>
          <p:spPr>
            <a:xfrm>
              <a:off x="386097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0.73</a:t>
              </a:r>
            </a:p>
          </p:txBody>
        </p:sp>
        <p:pic>
          <p:nvPicPr>
            <p:cNvPr id="101" name="그림 100">
              <a:extLst>
                <a:ext uri="{FF2B5EF4-FFF2-40B4-BE49-F238E27FC236}">
                  <a16:creationId xmlns:a16="http://schemas.microsoft.com/office/drawing/2014/main" id="{6233EFB5-5D6B-3048-84AE-D4D23CE1A0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925" y="3379296"/>
              <a:ext cx="2097160" cy="1972800"/>
            </a:xfrm>
            <a:prstGeom prst="rect">
              <a:avLst/>
            </a:prstGeom>
          </p:spPr>
        </p:pic>
        <p:sp>
          <p:nvSpPr>
            <p:cNvPr id="102" name="TextBox 27">
              <a:extLst>
                <a:ext uri="{FF2B5EF4-FFF2-40B4-BE49-F238E27FC236}">
                  <a16:creationId xmlns:a16="http://schemas.microsoft.com/office/drawing/2014/main" id="{42A61E27-B58A-444D-B74B-732C74DD5203}"/>
                </a:ext>
              </a:extLst>
            </p:cNvPr>
            <p:cNvSpPr txBox="1"/>
            <p:nvPr/>
          </p:nvSpPr>
          <p:spPr>
            <a:xfrm rot="16200000">
              <a:off x="4383242"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103" name="TextBox 28">
              <a:extLst>
                <a:ext uri="{FF2B5EF4-FFF2-40B4-BE49-F238E27FC236}">
                  <a16:creationId xmlns:a16="http://schemas.microsoft.com/office/drawing/2014/main" id="{F2D29125-EC6D-1B4B-8074-4BA6C51507A6}"/>
                </a:ext>
              </a:extLst>
            </p:cNvPr>
            <p:cNvSpPr txBox="1"/>
            <p:nvPr/>
          </p:nvSpPr>
          <p:spPr>
            <a:xfrm>
              <a:off x="5574347"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a:t>
              </a:r>
              <a:r>
                <a:rPr lang="en-US" sz="1200">
                  <a:latin typeface="Helvetica" charset="0"/>
                  <a:ea typeface="Helvetica" charset="0"/>
                  <a:cs typeface="Helvetica" charset="0"/>
                </a:rPr>
                <a:t>pain </a:t>
              </a:r>
              <a:r>
                <a:rPr lang="en-US" altLang="ko-KR" sz="1200">
                  <a:latin typeface="Helvetica" charset="0"/>
                  <a:ea typeface="Helvetica" charset="0"/>
                  <a:cs typeface="Helvetica" charset="0"/>
                </a:rPr>
                <a:t>unpleasantness</a:t>
              </a:r>
              <a:endParaRPr lang="en-US" sz="1200" dirty="0">
                <a:latin typeface="Helvetica" charset="0"/>
                <a:ea typeface="Helvetica" charset="0"/>
                <a:cs typeface="Helvetica" charset="0"/>
              </a:endParaRPr>
            </a:p>
          </p:txBody>
        </p:sp>
        <p:sp>
          <p:nvSpPr>
            <p:cNvPr id="104" name="TextBox 29">
              <a:extLst>
                <a:ext uri="{FF2B5EF4-FFF2-40B4-BE49-F238E27FC236}">
                  <a16:creationId xmlns:a16="http://schemas.microsoft.com/office/drawing/2014/main" id="{0CC054C2-22CE-5C44-A7AB-DF3C53EC05FB}"/>
                </a:ext>
              </a:extLst>
            </p:cNvPr>
            <p:cNvSpPr txBox="1"/>
            <p:nvPr/>
          </p:nvSpPr>
          <p:spPr>
            <a:xfrm>
              <a:off x="5555654" y="3107744"/>
              <a:ext cx="2093843" cy="276999"/>
            </a:xfrm>
            <a:prstGeom prst="rect">
              <a:avLst/>
            </a:prstGeom>
            <a:noFill/>
          </p:spPr>
          <p:txBody>
            <a:bodyPr wrap="none" rtlCol="0">
              <a:spAutoFit/>
            </a:bodyPr>
            <a:lstStyle/>
            <a:p>
              <a:r>
                <a:rPr lang="en-US" sz="1200" dirty="0">
                  <a:latin typeface="Helvetica" charset="0"/>
                  <a:ea typeface="Helvetica" charset="0"/>
                  <a:cs typeface="Helvetica" charset="0"/>
                </a:rPr>
                <a:t>ECG unpleasantness model</a:t>
              </a:r>
            </a:p>
          </p:txBody>
        </p:sp>
        <p:sp>
          <p:nvSpPr>
            <p:cNvPr id="105" name="TextBox 33">
              <a:extLst>
                <a:ext uri="{FF2B5EF4-FFF2-40B4-BE49-F238E27FC236}">
                  <a16:creationId xmlns:a16="http://schemas.microsoft.com/office/drawing/2014/main" id="{D9F2AA32-7BA1-8342-A086-441AF3DB5CF6}"/>
                </a:ext>
              </a:extLst>
            </p:cNvPr>
            <p:cNvSpPr txBox="1"/>
            <p:nvPr/>
          </p:nvSpPr>
          <p:spPr>
            <a:xfrm>
              <a:off x="656088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0.65</a:t>
              </a:r>
            </a:p>
          </p:txBody>
        </p:sp>
        <p:grpSp>
          <p:nvGrpSpPr>
            <p:cNvPr id="106" name="그룹 105">
              <a:extLst>
                <a:ext uri="{FF2B5EF4-FFF2-40B4-BE49-F238E27FC236}">
                  <a16:creationId xmlns:a16="http://schemas.microsoft.com/office/drawing/2014/main" id="{7923CBAD-9049-6342-A573-6A0AF65432B1}"/>
                </a:ext>
              </a:extLst>
            </p:cNvPr>
            <p:cNvGrpSpPr/>
            <p:nvPr/>
          </p:nvGrpSpPr>
          <p:grpSpPr>
            <a:xfrm>
              <a:off x="7818775" y="714484"/>
              <a:ext cx="968607" cy="1622977"/>
              <a:chOff x="7766460" y="814376"/>
              <a:chExt cx="968607" cy="1622977"/>
            </a:xfrm>
          </p:grpSpPr>
          <p:sp>
            <p:nvSpPr>
              <p:cNvPr id="111" name="Rectangle 34">
                <a:extLst>
                  <a:ext uri="{FF2B5EF4-FFF2-40B4-BE49-F238E27FC236}">
                    <a16:creationId xmlns:a16="http://schemas.microsoft.com/office/drawing/2014/main" id="{B8E538EF-A7B6-3E43-A98C-4F191B416F83}"/>
                  </a:ext>
                </a:extLst>
              </p:cNvPr>
              <p:cNvSpPr/>
              <p:nvPr/>
            </p:nvSpPr>
            <p:spPr>
              <a:xfrm rot="5400000">
                <a:off x="7923271" y="1424031"/>
                <a:ext cx="738449" cy="86039"/>
              </a:xfrm>
              <a:prstGeom prst="rect">
                <a:avLst/>
              </a:prstGeom>
              <a:gradFill flip="none" rotWithShape="1">
                <a:gsLst>
                  <a:gs pos="51000">
                    <a:srgbClr val="FB8D3C"/>
                  </a:gs>
                  <a:gs pos="68000">
                    <a:srgbClr val="FDB24C"/>
                  </a:gs>
                  <a:gs pos="35000">
                    <a:srgbClr val="FA4D2A"/>
                  </a:gs>
                  <a:gs pos="18000">
                    <a:srgbClr val="E4201C"/>
                  </a:gs>
                  <a:gs pos="0">
                    <a:srgbClr val="BD1A25"/>
                  </a:gs>
                  <a:gs pos="85000">
                    <a:srgbClr val="FFD976"/>
                  </a:gs>
                  <a:gs pos="100000">
                    <a:srgbClr val="FFEDA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12" name="TextBox 36">
                <a:extLst>
                  <a:ext uri="{FF2B5EF4-FFF2-40B4-BE49-F238E27FC236}">
                    <a16:creationId xmlns:a16="http://schemas.microsoft.com/office/drawing/2014/main" id="{88101CE3-C940-3740-982A-FF5952E09BDB}"/>
                  </a:ext>
                </a:extLst>
              </p:cNvPr>
              <p:cNvSpPr txBox="1"/>
              <p:nvPr/>
            </p:nvSpPr>
            <p:spPr>
              <a:xfrm rot="16200000">
                <a:off x="7422684" y="1256484"/>
                <a:ext cx="1284326" cy="400110"/>
              </a:xfrm>
              <a:prstGeom prst="rect">
                <a:avLst/>
              </a:prstGeom>
              <a:noFill/>
            </p:spPr>
            <p:txBody>
              <a:bodyPr wrap="none" rtlCol="0">
                <a:spAutoFit/>
              </a:bodyPr>
              <a:lstStyle/>
              <a:p>
                <a:pPr algn="ctr"/>
                <a:r>
                  <a:rPr lang="en-US" sz="1000" dirty="0">
                    <a:latin typeface="Helvetica" charset="0"/>
                    <a:ea typeface="Helvetica" charset="0"/>
                    <a:cs typeface="Helvetica" charset="0"/>
                  </a:rPr>
                  <a:t>Prediction-outcome</a:t>
                </a:r>
              </a:p>
              <a:p>
                <a:pPr algn="ctr"/>
                <a:r>
                  <a:rPr lang="en-US" sz="1000" dirty="0">
                    <a:latin typeface="Helvetica" charset="0"/>
                    <a:ea typeface="Helvetica" charset="0"/>
                    <a:cs typeface="Helvetica" charset="0"/>
                  </a:rPr>
                  <a:t>correlation</a:t>
                </a:r>
              </a:p>
            </p:txBody>
          </p:sp>
          <p:sp>
            <p:nvSpPr>
              <p:cNvPr id="113" name="TextBox 37">
                <a:extLst>
                  <a:ext uri="{FF2B5EF4-FFF2-40B4-BE49-F238E27FC236}">
                    <a16:creationId xmlns:a16="http://schemas.microsoft.com/office/drawing/2014/main" id="{8FF7EEE4-16F4-AD44-B9F1-8FB762DBE333}"/>
                  </a:ext>
                </a:extLst>
              </p:cNvPr>
              <p:cNvSpPr txBox="1"/>
              <p:nvPr/>
            </p:nvSpPr>
            <p:spPr>
              <a:xfrm>
                <a:off x="8283699" y="1013349"/>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1</a:t>
                </a:r>
              </a:p>
            </p:txBody>
          </p:sp>
          <p:sp>
            <p:nvSpPr>
              <p:cNvPr id="114" name="TextBox 38">
                <a:extLst>
                  <a:ext uri="{FF2B5EF4-FFF2-40B4-BE49-F238E27FC236}">
                    <a16:creationId xmlns:a16="http://schemas.microsoft.com/office/drawing/2014/main" id="{29F95B27-E733-B441-B784-65D5ED13B193}"/>
                  </a:ext>
                </a:extLst>
              </p:cNvPr>
              <p:cNvSpPr txBox="1"/>
              <p:nvPr/>
            </p:nvSpPr>
            <p:spPr>
              <a:xfrm>
                <a:off x="8283699" y="1660873"/>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0</a:t>
                </a:r>
              </a:p>
            </p:txBody>
          </p:sp>
          <p:sp>
            <p:nvSpPr>
              <p:cNvPr id="115" name="TextBox 9">
                <a:extLst>
                  <a:ext uri="{FF2B5EF4-FFF2-40B4-BE49-F238E27FC236}">
                    <a16:creationId xmlns:a16="http://schemas.microsoft.com/office/drawing/2014/main" id="{6291F9C0-B25B-C94F-941B-6F818B6256A9}"/>
                  </a:ext>
                </a:extLst>
              </p:cNvPr>
              <p:cNvSpPr txBox="1"/>
              <p:nvPr/>
            </p:nvSpPr>
            <p:spPr>
              <a:xfrm rot="19289183">
                <a:off x="7766460" y="2041742"/>
                <a:ext cx="412693" cy="338554"/>
              </a:xfrm>
              <a:prstGeom prst="rect">
                <a:avLst/>
              </a:prstGeom>
              <a:noFill/>
            </p:spPr>
            <p:txBody>
              <a:bodyPr wrap="none" rtlCol="0">
                <a:spAutoFit/>
              </a:bodyPr>
              <a:lstStyle/>
              <a:p>
                <a:r>
                  <a:rPr lang="en-US" sz="1600" dirty="0">
                    <a:solidFill>
                      <a:schemeClr val="tx1">
                        <a:lumMod val="65000"/>
                        <a:lumOff val="35000"/>
                      </a:schemeClr>
                    </a:solidFill>
                    <a:latin typeface="Helvetica"/>
                    <a:cs typeface="Helvetica"/>
                  </a:rPr>
                  <a:t>....</a:t>
                </a:r>
              </a:p>
            </p:txBody>
          </p:sp>
          <p:sp>
            <p:nvSpPr>
              <p:cNvPr id="116" name="TextBox 80">
                <a:extLst>
                  <a:ext uri="{FF2B5EF4-FFF2-40B4-BE49-F238E27FC236}">
                    <a16:creationId xmlns:a16="http://schemas.microsoft.com/office/drawing/2014/main" id="{6A5961B4-3B4C-BB40-A04E-C6C566DF8FA8}"/>
                  </a:ext>
                </a:extLst>
              </p:cNvPr>
              <p:cNvSpPr txBox="1"/>
              <p:nvPr/>
            </p:nvSpPr>
            <p:spPr>
              <a:xfrm>
                <a:off x="7984802" y="2191132"/>
                <a:ext cx="694308" cy="246221"/>
              </a:xfrm>
              <a:prstGeom prst="rect">
                <a:avLst/>
              </a:prstGeom>
              <a:noFill/>
            </p:spPr>
            <p:txBody>
              <a:bodyPr wrap="none" rtlCol="0">
                <a:spAutoFit/>
              </a:bodyPr>
              <a:lstStyle/>
              <a:p>
                <a:r>
                  <a:rPr lang="en-US" sz="1000" dirty="0">
                    <a:latin typeface="Helvetica" charset="0"/>
                    <a:ea typeface="Helvetica" charset="0"/>
                    <a:cs typeface="Helvetica" charset="0"/>
                  </a:rPr>
                  <a:t>x = y line</a:t>
                </a:r>
              </a:p>
            </p:txBody>
          </p:sp>
          <p:sp>
            <p:nvSpPr>
              <p:cNvPr id="117" name="Rectangle 34">
                <a:extLst>
                  <a:ext uri="{FF2B5EF4-FFF2-40B4-BE49-F238E27FC236}">
                    <a16:creationId xmlns:a16="http://schemas.microsoft.com/office/drawing/2014/main" id="{26940FA8-563A-3F44-8F4B-F35B72A4DA84}"/>
                  </a:ext>
                </a:extLst>
              </p:cNvPr>
              <p:cNvSpPr/>
              <p:nvPr/>
            </p:nvSpPr>
            <p:spPr>
              <a:xfrm rot="5400000">
                <a:off x="8244406" y="1945486"/>
                <a:ext cx="92618" cy="89598"/>
              </a:xfrm>
              <a:prstGeom prst="rect">
                <a:avLst/>
              </a:prstGeom>
              <a:solidFill>
                <a:srgbClr val="328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18" name="TextBox 38">
                <a:extLst>
                  <a:ext uri="{FF2B5EF4-FFF2-40B4-BE49-F238E27FC236}">
                    <a16:creationId xmlns:a16="http://schemas.microsoft.com/office/drawing/2014/main" id="{29AC6EEA-D416-1D48-8AC4-53E76E8479F7}"/>
                  </a:ext>
                </a:extLst>
              </p:cNvPr>
              <p:cNvSpPr txBox="1"/>
              <p:nvPr/>
            </p:nvSpPr>
            <p:spPr>
              <a:xfrm>
                <a:off x="8290715" y="1867265"/>
                <a:ext cx="444352" cy="246221"/>
              </a:xfrm>
              <a:prstGeom prst="rect">
                <a:avLst/>
              </a:prstGeom>
              <a:noFill/>
            </p:spPr>
            <p:txBody>
              <a:bodyPr wrap="none" rtlCol="0">
                <a:spAutoFit/>
              </a:bodyPr>
              <a:lstStyle/>
              <a:p>
                <a:r>
                  <a:rPr lang="en-US" sz="1000" i="1">
                    <a:latin typeface="Helvetica" charset="0"/>
                    <a:ea typeface="Helvetica" charset="0"/>
                    <a:cs typeface="Helvetica" charset="0"/>
                  </a:rPr>
                  <a:t>r</a:t>
                </a:r>
                <a:r>
                  <a:rPr lang="en-US" sz="1000">
                    <a:latin typeface="Helvetica" charset="0"/>
                    <a:ea typeface="Helvetica" charset="0"/>
                    <a:cs typeface="Helvetica" charset="0"/>
                  </a:rPr>
                  <a:t> &lt; 0</a:t>
                </a:r>
                <a:endParaRPr lang="en-US" sz="1000" dirty="0">
                  <a:latin typeface="Helvetica" charset="0"/>
                  <a:ea typeface="Helvetica" charset="0"/>
                  <a:cs typeface="Helvetica" charset="0"/>
                </a:endParaRPr>
              </a:p>
            </p:txBody>
          </p:sp>
        </p:grpSp>
        <p:sp>
          <p:nvSpPr>
            <p:cNvPr id="107" name="TextBox 5">
              <a:extLst>
                <a:ext uri="{FF2B5EF4-FFF2-40B4-BE49-F238E27FC236}">
                  <a16:creationId xmlns:a16="http://schemas.microsoft.com/office/drawing/2014/main" id="{93BDB955-5A9F-094E-8102-B86D579ECFBE}"/>
                </a:ext>
              </a:extLst>
            </p:cNvPr>
            <p:cNvSpPr txBox="1"/>
            <p:nvPr/>
          </p:nvSpPr>
          <p:spPr>
            <a:xfrm>
              <a:off x="2409438" y="258963"/>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sp>
          <p:nvSpPr>
            <p:cNvPr id="108" name="TextBox 5">
              <a:extLst>
                <a:ext uri="{FF2B5EF4-FFF2-40B4-BE49-F238E27FC236}">
                  <a16:creationId xmlns:a16="http://schemas.microsoft.com/office/drawing/2014/main" id="{8B5BD89E-5FF7-954D-8B84-A38CDAC7A87F}"/>
                </a:ext>
              </a:extLst>
            </p:cNvPr>
            <p:cNvSpPr txBox="1"/>
            <p:nvPr/>
          </p:nvSpPr>
          <p:spPr>
            <a:xfrm>
              <a:off x="5163530" y="267513"/>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b</a:t>
              </a:r>
            </a:p>
          </p:txBody>
        </p:sp>
        <p:sp>
          <p:nvSpPr>
            <p:cNvPr id="109" name="TextBox 5">
              <a:extLst>
                <a:ext uri="{FF2B5EF4-FFF2-40B4-BE49-F238E27FC236}">
                  <a16:creationId xmlns:a16="http://schemas.microsoft.com/office/drawing/2014/main" id="{63E5B121-623F-2147-872E-3AC4B1C219F5}"/>
                </a:ext>
              </a:extLst>
            </p:cNvPr>
            <p:cNvSpPr txBox="1"/>
            <p:nvPr/>
          </p:nvSpPr>
          <p:spPr>
            <a:xfrm>
              <a:off x="2407067" y="2915185"/>
              <a:ext cx="312907" cy="369332"/>
            </a:xfrm>
            <a:prstGeom prst="rect">
              <a:avLst/>
            </a:prstGeom>
            <a:noFill/>
          </p:spPr>
          <p:txBody>
            <a:bodyPr wrap="none" rtlCol="0">
              <a:spAutoFit/>
            </a:bodyPr>
            <a:lstStyle/>
            <a:p>
              <a:pPr algn="ctr"/>
              <a:r>
                <a:rPr lang="en-US" b="1" dirty="0">
                  <a:latin typeface="Helvetica" charset="0"/>
                  <a:ea typeface="Helvetica" charset="0"/>
                  <a:cs typeface="Helvetica" charset="0"/>
                </a:rPr>
                <a:t>c</a:t>
              </a:r>
            </a:p>
          </p:txBody>
        </p:sp>
        <p:sp>
          <p:nvSpPr>
            <p:cNvPr id="110" name="TextBox 5">
              <a:extLst>
                <a:ext uri="{FF2B5EF4-FFF2-40B4-BE49-F238E27FC236}">
                  <a16:creationId xmlns:a16="http://schemas.microsoft.com/office/drawing/2014/main" id="{A163906B-03D8-D045-AF2B-96D68A0EEFE1}"/>
                </a:ext>
              </a:extLst>
            </p:cNvPr>
            <p:cNvSpPr txBox="1"/>
            <p:nvPr/>
          </p:nvSpPr>
          <p:spPr>
            <a:xfrm>
              <a:off x="5161160" y="2923735"/>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d</a:t>
              </a:r>
            </a:p>
          </p:txBody>
        </p:sp>
      </p:grpSp>
    </p:spTree>
    <p:extLst>
      <p:ext uri="{BB962C8B-B14F-4D97-AF65-F5344CB8AC3E}">
        <p14:creationId xmlns:p14="http://schemas.microsoft.com/office/powerpoint/2010/main" val="198867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BF458103-9A75-E544-A059-394F6C4AF23F}"/>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5 of the paper</a:t>
            </a:r>
          </a:p>
        </p:txBody>
      </p:sp>
      <p:grpSp>
        <p:nvGrpSpPr>
          <p:cNvPr id="82" name="그룹 81">
            <a:extLst>
              <a:ext uri="{FF2B5EF4-FFF2-40B4-BE49-F238E27FC236}">
                <a16:creationId xmlns:a16="http://schemas.microsoft.com/office/drawing/2014/main" id="{7B4DC271-7CF0-8F43-AF6C-8B8A5BDE7821}"/>
              </a:ext>
            </a:extLst>
          </p:cNvPr>
          <p:cNvGrpSpPr/>
          <p:nvPr/>
        </p:nvGrpSpPr>
        <p:grpSpPr>
          <a:xfrm>
            <a:off x="439392" y="2132495"/>
            <a:ext cx="3717416" cy="2448766"/>
            <a:chOff x="1338874" y="915667"/>
            <a:chExt cx="3717416" cy="2448766"/>
          </a:xfrm>
        </p:grpSpPr>
        <p:pic>
          <p:nvPicPr>
            <p:cNvPr id="83" name="그림 82">
              <a:extLst>
                <a:ext uri="{FF2B5EF4-FFF2-40B4-BE49-F238E27FC236}">
                  <a16:creationId xmlns:a16="http://schemas.microsoft.com/office/drawing/2014/main" id="{B250B5DD-D816-6742-AABA-7411DFB2A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233" y="1273422"/>
              <a:ext cx="3353333" cy="1810800"/>
            </a:xfrm>
            <a:prstGeom prst="rect">
              <a:avLst/>
            </a:prstGeom>
          </p:spPr>
        </p:pic>
        <p:sp>
          <p:nvSpPr>
            <p:cNvPr id="84" name="TextBox 83">
              <a:extLst>
                <a:ext uri="{FF2B5EF4-FFF2-40B4-BE49-F238E27FC236}">
                  <a16:creationId xmlns:a16="http://schemas.microsoft.com/office/drawing/2014/main" id="{46754981-BA6E-1342-84FD-7917AD6138DD}"/>
                </a:ext>
              </a:extLst>
            </p:cNvPr>
            <p:cNvSpPr txBox="1"/>
            <p:nvPr/>
          </p:nvSpPr>
          <p:spPr>
            <a:xfrm>
              <a:off x="1481622" y="2950442"/>
              <a:ext cx="627095" cy="230832"/>
            </a:xfrm>
            <a:prstGeom prst="rect">
              <a:avLst/>
            </a:prstGeom>
            <a:noFill/>
          </p:spPr>
          <p:txBody>
            <a:bodyPr wrap="none" rtlCol="0">
              <a:spAutoFit/>
            </a:bodyPr>
            <a:lstStyle/>
            <a:p>
              <a:pPr algn="ctr"/>
              <a:r>
                <a:rPr lang="en-US" sz="900" dirty="0">
                  <a:solidFill>
                    <a:schemeClr val="tx1">
                      <a:lumMod val="75000"/>
                      <a:lumOff val="25000"/>
                    </a:schemeClr>
                  </a:solidFill>
                  <a:latin typeface="Helvetica" charset="0"/>
                  <a:ea typeface="Helvetica" charset="0"/>
                  <a:cs typeface="Helvetica" charset="0"/>
                </a:rPr>
                <a:t>Baseline</a:t>
              </a:r>
              <a:endParaRPr lang="en-US" sz="1000" dirty="0">
                <a:solidFill>
                  <a:schemeClr val="tx1">
                    <a:lumMod val="75000"/>
                    <a:lumOff val="25000"/>
                  </a:schemeClr>
                </a:solidFill>
                <a:latin typeface="Helvetica" charset="0"/>
                <a:ea typeface="Helvetica" charset="0"/>
                <a:cs typeface="Helvetica" charset="0"/>
              </a:endParaRPr>
            </a:p>
          </p:txBody>
        </p:sp>
        <p:cxnSp>
          <p:nvCxnSpPr>
            <p:cNvPr id="85" name="Straight Arrow Connector 10">
              <a:extLst>
                <a:ext uri="{FF2B5EF4-FFF2-40B4-BE49-F238E27FC236}">
                  <a16:creationId xmlns:a16="http://schemas.microsoft.com/office/drawing/2014/main" id="{87F653F7-0F08-0A4A-9641-AAD139FB8AB3}"/>
                </a:ext>
              </a:extLst>
            </p:cNvPr>
            <p:cNvCxnSpPr/>
            <p:nvPr/>
          </p:nvCxnSpPr>
          <p:spPr>
            <a:xfrm flipH="1">
              <a:off x="1956864" y="2839389"/>
              <a:ext cx="143703" cy="167708"/>
            </a:xfrm>
            <a:prstGeom prst="straightConnector1">
              <a:avLst/>
            </a:prstGeom>
            <a:ln w="9525">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F0531BF-D30B-D541-960F-1FF2FE8F88BB}"/>
                </a:ext>
              </a:extLst>
            </p:cNvPr>
            <p:cNvSpPr txBox="1"/>
            <p:nvPr/>
          </p:nvSpPr>
          <p:spPr>
            <a:xfrm rot="16200000">
              <a:off x="669460" y="1948331"/>
              <a:ext cx="164660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SCR amplitude (µS)</a:t>
              </a:r>
            </a:p>
          </p:txBody>
        </p:sp>
        <p:sp>
          <p:nvSpPr>
            <p:cNvPr id="87" name="TextBox 86">
              <a:extLst>
                <a:ext uri="{FF2B5EF4-FFF2-40B4-BE49-F238E27FC236}">
                  <a16:creationId xmlns:a16="http://schemas.microsoft.com/office/drawing/2014/main" id="{7C9E78AA-45A7-3947-BFBA-E11DA1AFC11C}"/>
                </a:ext>
              </a:extLst>
            </p:cNvPr>
            <p:cNvSpPr txBox="1"/>
            <p:nvPr/>
          </p:nvSpPr>
          <p:spPr>
            <a:xfrm>
              <a:off x="2566993" y="3056656"/>
              <a:ext cx="1338828"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Time (seconds)</a:t>
              </a:r>
            </a:p>
          </p:txBody>
        </p:sp>
        <p:grpSp>
          <p:nvGrpSpPr>
            <p:cNvPr id="88" name="그룹 87">
              <a:extLst>
                <a:ext uri="{FF2B5EF4-FFF2-40B4-BE49-F238E27FC236}">
                  <a16:creationId xmlns:a16="http://schemas.microsoft.com/office/drawing/2014/main" id="{C44EAFA5-0CAB-E845-A3C1-030B154C7387}"/>
                </a:ext>
              </a:extLst>
            </p:cNvPr>
            <p:cNvGrpSpPr/>
            <p:nvPr/>
          </p:nvGrpSpPr>
          <p:grpSpPr>
            <a:xfrm>
              <a:off x="2010876" y="2543740"/>
              <a:ext cx="1605981" cy="278958"/>
              <a:chOff x="1969910" y="2543740"/>
              <a:chExt cx="1605981" cy="278958"/>
            </a:xfrm>
          </p:grpSpPr>
          <p:sp>
            <p:nvSpPr>
              <p:cNvPr id="92" name="Rectangle 4">
                <a:extLst>
                  <a:ext uri="{FF2B5EF4-FFF2-40B4-BE49-F238E27FC236}">
                    <a16:creationId xmlns:a16="http://schemas.microsoft.com/office/drawing/2014/main" id="{3C65D74E-9B03-0C44-82DB-4D97D055E750}"/>
                  </a:ext>
                </a:extLst>
              </p:cNvPr>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93" name="Rectangle 6">
                <a:extLst>
                  <a:ext uri="{FF2B5EF4-FFF2-40B4-BE49-F238E27FC236}">
                    <a16:creationId xmlns:a16="http://schemas.microsoft.com/office/drawing/2014/main" id="{6D3B68C8-9A08-B54F-B370-F625030B841C}"/>
                  </a:ext>
                </a:extLst>
              </p:cNvPr>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94" name="TextBox 93">
                <a:extLst>
                  <a:ext uri="{FF2B5EF4-FFF2-40B4-BE49-F238E27FC236}">
                    <a16:creationId xmlns:a16="http://schemas.microsoft.com/office/drawing/2014/main" id="{94F24D3F-AC44-5C49-ABC8-FA3B5F2832B6}"/>
                  </a:ext>
                </a:extLst>
              </p:cNvPr>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pic>
          <p:nvPicPr>
            <p:cNvPr id="89" name="Picture 11">
              <a:extLst>
                <a:ext uri="{FF2B5EF4-FFF2-40B4-BE49-F238E27FC236}">
                  <a16:creationId xmlns:a16="http://schemas.microsoft.com/office/drawing/2014/main" id="{908B1B4F-B7FD-F144-BDAD-C3A36C2FB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757" y="1580606"/>
              <a:ext cx="0" cy="0"/>
            </a:xfrm>
            <a:prstGeom prst="rect">
              <a:avLst/>
            </a:prstGeom>
          </p:spPr>
        </p:pic>
        <p:sp>
          <p:nvSpPr>
            <p:cNvPr id="90" name="TextBox 89">
              <a:extLst>
                <a:ext uri="{FF2B5EF4-FFF2-40B4-BE49-F238E27FC236}">
                  <a16:creationId xmlns:a16="http://schemas.microsoft.com/office/drawing/2014/main" id="{8D628A6D-7362-4D45-A05C-0340F0B20F97}"/>
                </a:ext>
              </a:extLst>
            </p:cNvPr>
            <p:cNvSpPr txBox="1"/>
            <p:nvPr/>
          </p:nvSpPr>
          <p:spPr>
            <a:xfrm>
              <a:off x="1450815" y="915667"/>
              <a:ext cx="360547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Participants experiencing pain (pain receiver)</a:t>
              </a:r>
            </a:p>
          </p:txBody>
        </p:sp>
      </p:grpSp>
      <p:grpSp>
        <p:nvGrpSpPr>
          <p:cNvPr id="95" name="그룹 94">
            <a:extLst>
              <a:ext uri="{FF2B5EF4-FFF2-40B4-BE49-F238E27FC236}">
                <a16:creationId xmlns:a16="http://schemas.microsoft.com/office/drawing/2014/main" id="{DCB48E4F-0276-DD40-83EA-E4732AC8A9F8}"/>
              </a:ext>
            </a:extLst>
          </p:cNvPr>
          <p:cNvGrpSpPr/>
          <p:nvPr/>
        </p:nvGrpSpPr>
        <p:grpSpPr>
          <a:xfrm>
            <a:off x="7976942" y="2155672"/>
            <a:ext cx="3972677" cy="2425589"/>
            <a:chOff x="4614090" y="3401581"/>
            <a:chExt cx="3972677" cy="2425589"/>
          </a:xfrm>
        </p:grpSpPr>
        <p:pic>
          <p:nvPicPr>
            <p:cNvPr id="97" name="그림 96">
              <a:extLst>
                <a:ext uri="{FF2B5EF4-FFF2-40B4-BE49-F238E27FC236}">
                  <a16:creationId xmlns:a16="http://schemas.microsoft.com/office/drawing/2014/main" id="{4093B078-D59E-1C4C-9F82-1D8D997A2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70" y="3581386"/>
              <a:ext cx="3871897" cy="1939117"/>
            </a:xfrm>
            <a:prstGeom prst="rect">
              <a:avLst/>
            </a:prstGeom>
          </p:spPr>
        </p:pic>
        <p:sp>
          <p:nvSpPr>
            <p:cNvPr id="98" name="TextBox 97">
              <a:extLst>
                <a:ext uri="{FF2B5EF4-FFF2-40B4-BE49-F238E27FC236}">
                  <a16:creationId xmlns:a16="http://schemas.microsoft.com/office/drawing/2014/main" id="{DE823F3F-7DD2-0745-903A-7C15F3E46B25}"/>
                </a:ext>
              </a:extLst>
            </p:cNvPr>
            <p:cNvSpPr txBox="1"/>
            <p:nvPr/>
          </p:nvSpPr>
          <p:spPr>
            <a:xfrm rot="16200000">
              <a:off x="3864526" y="4359950"/>
              <a:ext cx="180690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SCR marker response</a:t>
              </a:r>
            </a:p>
          </p:txBody>
        </p:sp>
        <p:sp>
          <p:nvSpPr>
            <p:cNvPr id="99" name="TextBox 98">
              <a:extLst>
                <a:ext uri="{FF2B5EF4-FFF2-40B4-BE49-F238E27FC236}">
                  <a16:creationId xmlns:a16="http://schemas.microsoft.com/office/drawing/2014/main" id="{B3563725-B6D5-1643-B37A-E043117188E0}"/>
                </a:ext>
              </a:extLst>
            </p:cNvPr>
            <p:cNvSpPr txBox="1"/>
            <p:nvPr/>
          </p:nvSpPr>
          <p:spPr>
            <a:xfrm>
              <a:off x="5380979" y="3401581"/>
              <a:ext cx="1165704"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Pain receiver</a:t>
              </a:r>
            </a:p>
          </p:txBody>
        </p:sp>
        <p:sp>
          <p:nvSpPr>
            <p:cNvPr id="100" name="TextBox 99">
              <a:extLst>
                <a:ext uri="{FF2B5EF4-FFF2-40B4-BE49-F238E27FC236}">
                  <a16:creationId xmlns:a16="http://schemas.microsoft.com/office/drawing/2014/main" id="{3B3E62B9-BF7C-8544-9D0E-35E6DEC72250}"/>
                </a:ext>
              </a:extLst>
            </p:cNvPr>
            <p:cNvSpPr txBox="1"/>
            <p:nvPr/>
          </p:nvSpPr>
          <p:spPr>
            <a:xfrm>
              <a:off x="5960187" y="5519393"/>
              <a:ext cx="1524776"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Temperature (ºC)</a:t>
              </a:r>
            </a:p>
          </p:txBody>
        </p:sp>
        <p:sp>
          <p:nvSpPr>
            <p:cNvPr id="101" name="TextBox 100">
              <a:extLst>
                <a:ext uri="{FF2B5EF4-FFF2-40B4-BE49-F238E27FC236}">
                  <a16:creationId xmlns:a16="http://schemas.microsoft.com/office/drawing/2014/main" id="{3D092338-719F-614D-80FA-5C5EB06D6D69}"/>
                </a:ext>
              </a:extLst>
            </p:cNvPr>
            <p:cNvSpPr txBox="1"/>
            <p:nvPr/>
          </p:nvSpPr>
          <p:spPr>
            <a:xfrm>
              <a:off x="6852878" y="3401581"/>
              <a:ext cx="1220206"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Pain observer</a:t>
              </a:r>
            </a:p>
          </p:txBody>
        </p:sp>
        <p:grpSp>
          <p:nvGrpSpPr>
            <p:cNvPr id="102" name="그룹 101">
              <a:extLst>
                <a:ext uri="{FF2B5EF4-FFF2-40B4-BE49-F238E27FC236}">
                  <a16:creationId xmlns:a16="http://schemas.microsoft.com/office/drawing/2014/main" id="{1B236E43-105D-BE46-ADDD-AAFF202E6426}"/>
                </a:ext>
              </a:extLst>
            </p:cNvPr>
            <p:cNvGrpSpPr/>
            <p:nvPr/>
          </p:nvGrpSpPr>
          <p:grpSpPr>
            <a:xfrm>
              <a:off x="5549255" y="3836427"/>
              <a:ext cx="818328" cy="374730"/>
              <a:chOff x="5837730" y="4032787"/>
              <a:chExt cx="818328" cy="374730"/>
            </a:xfrm>
          </p:grpSpPr>
          <p:sp>
            <p:nvSpPr>
              <p:cNvPr id="110" name="TextBox 28">
                <a:extLst>
                  <a:ext uri="{FF2B5EF4-FFF2-40B4-BE49-F238E27FC236}">
                    <a16:creationId xmlns:a16="http://schemas.microsoft.com/office/drawing/2014/main" id="{B3FD3A44-A1BF-EB40-B90B-8251320C3381}"/>
                  </a:ext>
                </a:extLst>
              </p:cNvPr>
              <p:cNvSpPr txBox="1">
                <a:spLocks noChangeAspect="1"/>
              </p:cNvSpPr>
              <p:nvPr/>
            </p:nvSpPr>
            <p:spPr>
              <a:xfrm>
                <a:off x="5837730" y="4168717"/>
                <a:ext cx="330340"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11" name="직선 연결선[R] 110">
                <a:extLst>
                  <a:ext uri="{FF2B5EF4-FFF2-40B4-BE49-F238E27FC236}">
                    <a16:creationId xmlns:a16="http://schemas.microsoft.com/office/drawing/2014/main" id="{A97EFA9F-16F4-074F-9ECD-8A702289E782}"/>
                  </a:ext>
                </a:extLst>
              </p:cNvPr>
              <p:cNvCxnSpPr>
                <a:cxnSpLocks noChangeAspect="1"/>
              </p:cNvCxnSpPr>
              <p:nvPr/>
            </p:nvCxnSpPr>
            <p:spPr>
              <a:xfrm>
                <a:off x="5866973" y="4311601"/>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2" name="TextBox 28">
                <a:extLst>
                  <a:ext uri="{FF2B5EF4-FFF2-40B4-BE49-F238E27FC236}">
                    <a16:creationId xmlns:a16="http://schemas.microsoft.com/office/drawing/2014/main" id="{EDAA7214-BE4E-FF48-8F20-7B14A67BCDA5}"/>
                  </a:ext>
                </a:extLst>
              </p:cNvPr>
              <p:cNvSpPr txBox="1">
                <a:spLocks noChangeAspect="1"/>
              </p:cNvSpPr>
              <p:nvPr/>
            </p:nvSpPr>
            <p:spPr>
              <a:xfrm>
                <a:off x="6336739" y="4167589"/>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cxnSp>
            <p:nvCxnSpPr>
              <p:cNvPr id="113" name="직선 연결선[R] 112">
                <a:extLst>
                  <a:ext uri="{FF2B5EF4-FFF2-40B4-BE49-F238E27FC236}">
                    <a16:creationId xmlns:a16="http://schemas.microsoft.com/office/drawing/2014/main" id="{D682DFD6-D59A-3349-BAF7-F7FACAFF889E}"/>
                  </a:ext>
                </a:extLst>
              </p:cNvPr>
              <p:cNvCxnSpPr>
                <a:cxnSpLocks noChangeAspect="1"/>
              </p:cNvCxnSpPr>
              <p:nvPr/>
            </p:nvCxnSpPr>
            <p:spPr>
              <a:xfrm>
                <a:off x="6366821" y="4310472"/>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4" name="TextBox 28">
                <a:extLst>
                  <a:ext uri="{FF2B5EF4-FFF2-40B4-BE49-F238E27FC236}">
                    <a16:creationId xmlns:a16="http://schemas.microsoft.com/office/drawing/2014/main" id="{BED9CC1A-49EA-CF4B-8ED5-05A65F4DCE9E}"/>
                  </a:ext>
                </a:extLst>
              </p:cNvPr>
              <p:cNvSpPr txBox="1">
                <a:spLocks noChangeAspect="1"/>
              </p:cNvSpPr>
              <p:nvPr/>
            </p:nvSpPr>
            <p:spPr>
              <a:xfrm>
                <a:off x="6079396" y="4032787"/>
                <a:ext cx="330341"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15" name="직선 연결선[R] 114">
                <a:extLst>
                  <a:ext uri="{FF2B5EF4-FFF2-40B4-BE49-F238E27FC236}">
                    <a16:creationId xmlns:a16="http://schemas.microsoft.com/office/drawing/2014/main" id="{4A00945B-3ED7-CE44-9630-CA686CB0E6E4}"/>
                  </a:ext>
                </a:extLst>
              </p:cNvPr>
              <p:cNvCxnSpPr>
                <a:cxnSpLocks noChangeAspect="1"/>
              </p:cNvCxnSpPr>
              <p:nvPr/>
            </p:nvCxnSpPr>
            <p:spPr>
              <a:xfrm>
                <a:off x="5863606" y="4175670"/>
                <a:ext cx="76347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그룹 102">
              <a:extLst>
                <a:ext uri="{FF2B5EF4-FFF2-40B4-BE49-F238E27FC236}">
                  <a16:creationId xmlns:a16="http://schemas.microsoft.com/office/drawing/2014/main" id="{B9ED0736-5283-8F49-A472-D2ECCF20F45B}"/>
                </a:ext>
              </a:extLst>
            </p:cNvPr>
            <p:cNvGrpSpPr/>
            <p:nvPr/>
          </p:nvGrpSpPr>
          <p:grpSpPr>
            <a:xfrm>
              <a:off x="7063531" y="4304644"/>
              <a:ext cx="783437" cy="309418"/>
              <a:chOff x="7063531" y="4304644"/>
              <a:chExt cx="783437" cy="309418"/>
            </a:xfrm>
          </p:grpSpPr>
          <p:sp>
            <p:nvSpPr>
              <p:cNvPr id="104" name="TextBox 28">
                <a:extLst>
                  <a:ext uri="{FF2B5EF4-FFF2-40B4-BE49-F238E27FC236}">
                    <a16:creationId xmlns:a16="http://schemas.microsoft.com/office/drawing/2014/main" id="{43AAAEC6-B0A4-E64E-9BAA-335A56B52E62}"/>
                  </a:ext>
                </a:extLst>
              </p:cNvPr>
              <p:cNvSpPr txBox="1"/>
              <p:nvPr/>
            </p:nvSpPr>
            <p:spPr>
              <a:xfrm>
                <a:off x="7063531"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cxnSp>
            <p:nvCxnSpPr>
              <p:cNvPr id="105" name="직선 연결선[R] 104">
                <a:extLst>
                  <a:ext uri="{FF2B5EF4-FFF2-40B4-BE49-F238E27FC236}">
                    <a16:creationId xmlns:a16="http://schemas.microsoft.com/office/drawing/2014/main" id="{9FF662DD-348B-3841-A9F3-4F809A98DABC}"/>
                  </a:ext>
                </a:extLst>
              </p:cNvPr>
              <p:cNvCxnSpPr/>
              <p:nvPr/>
            </p:nvCxnSpPr>
            <p:spPr>
              <a:xfrm>
                <a:off x="7082919" y="4574155"/>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6" name="직선 연결선[R] 105">
                <a:extLst>
                  <a:ext uri="{FF2B5EF4-FFF2-40B4-BE49-F238E27FC236}">
                    <a16:creationId xmlns:a16="http://schemas.microsoft.com/office/drawing/2014/main" id="{254E446B-F421-EF49-A6FA-10DFBFE4A837}"/>
                  </a:ext>
                </a:extLst>
              </p:cNvPr>
              <p:cNvCxnSpPr/>
              <p:nvPr/>
            </p:nvCxnSpPr>
            <p:spPr>
              <a:xfrm>
                <a:off x="7584377" y="4573064"/>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07" name="TextBox 28">
                <a:extLst>
                  <a:ext uri="{FF2B5EF4-FFF2-40B4-BE49-F238E27FC236}">
                    <a16:creationId xmlns:a16="http://schemas.microsoft.com/office/drawing/2014/main" id="{9A650171-F8F0-9D4E-AF8B-0DD3A0927CFE}"/>
                  </a:ext>
                </a:extLst>
              </p:cNvPr>
              <p:cNvSpPr txBox="1"/>
              <p:nvPr/>
            </p:nvSpPr>
            <p:spPr>
              <a:xfrm>
                <a:off x="7307088" y="4304644"/>
                <a:ext cx="319319"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08" name="직선 연결선[R] 107">
                <a:extLst>
                  <a:ext uri="{FF2B5EF4-FFF2-40B4-BE49-F238E27FC236}">
                    <a16:creationId xmlns:a16="http://schemas.microsoft.com/office/drawing/2014/main" id="{D3BF8213-A550-5948-9012-15D34850D70C}"/>
                  </a:ext>
                </a:extLst>
              </p:cNvPr>
              <p:cNvCxnSpPr/>
              <p:nvPr/>
            </p:nvCxnSpPr>
            <p:spPr>
              <a:xfrm>
                <a:off x="7079664" y="4442760"/>
                <a:ext cx="756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09" name="TextBox 28">
                <a:extLst>
                  <a:ext uri="{FF2B5EF4-FFF2-40B4-BE49-F238E27FC236}">
                    <a16:creationId xmlns:a16="http://schemas.microsoft.com/office/drawing/2014/main" id="{052FD623-6D93-8445-8AAE-FAC595D6B761}"/>
                  </a:ext>
                </a:extLst>
              </p:cNvPr>
              <p:cNvSpPr txBox="1"/>
              <p:nvPr/>
            </p:nvSpPr>
            <p:spPr>
              <a:xfrm>
                <a:off x="7567724"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grpSp>
      </p:grpSp>
      <p:grpSp>
        <p:nvGrpSpPr>
          <p:cNvPr id="116" name="그룹 115">
            <a:extLst>
              <a:ext uri="{FF2B5EF4-FFF2-40B4-BE49-F238E27FC236}">
                <a16:creationId xmlns:a16="http://schemas.microsoft.com/office/drawing/2014/main" id="{60099D01-17D3-9D44-9564-EA4CDA1ED5F6}"/>
              </a:ext>
            </a:extLst>
          </p:cNvPr>
          <p:cNvGrpSpPr/>
          <p:nvPr/>
        </p:nvGrpSpPr>
        <p:grpSpPr>
          <a:xfrm>
            <a:off x="4055630" y="2154671"/>
            <a:ext cx="3558940" cy="2462011"/>
            <a:chOff x="5046113" y="914397"/>
            <a:chExt cx="3558940" cy="2462011"/>
          </a:xfrm>
        </p:grpSpPr>
        <p:pic>
          <p:nvPicPr>
            <p:cNvPr id="117" name="그림 116">
              <a:extLst>
                <a:ext uri="{FF2B5EF4-FFF2-40B4-BE49-F238E27FC236}">
                  <a16:creationId xmlns:a16="http://schemas.microsoft.com/office/drawing/2014/main" id="{D9B6447E-EDE1-D643-B563-8DB0FA62C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1722" y="1280100"/>
              <a:ext cx="3353331" cy="1810799"/>
            </a:xfrm>
            <a:prstGeom prst="rect">
              <a:avLst/>
            </a:prstGeom>
          </p:spPr>
        </p:pic>
        <p:sp>
          <p:nvSpPr>
            <p:cNvPr id="118" name="TextBox 117">
              <a:extLst>
                <a:ext uri="{FF2B5EF4-FFF2-40B4-BE49-F238E27FC236}">
                  <a16:creationId xmlns:a16="http://schemas.microsoft.com/office/drawing/2014/main" id="{F7E95E6D-94DE-4745-9AD3-C0769D511139}"/>
                </a:ext>
              </a:extLst>
            </p:cNvPr>
            <p:cNvSpPr txBox="1"/>
            <p:nvPr/>
          </p:nvSpPr>
          <p:spPr>
            <a:xfrm rot="16200000">
              <a:off x="4376699" y="1960306"/>
              <a:ext cx="164660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SCR amplitude (µS)</a:t>
              </a:r>
            </a:p>
          </p:txBody>
        </p:sp>
        <p:sp>
          <p:nvSpPr>
            <p:cNvPr id="119" name="TextBox 118">
              <a:extLst>
                <a:ext uri="{FF2B5EF4-FFF2-40B4-BE49-F238E27FC236}">
                  <a16:creationId xmlns:a16="http://schemas.microsoft.com/office/drawing/2014/main" id="{D946F088-93D7-7148-9D1E-B07FB48D37A3}"/>
                </a:ext>
              </a:extLst>
            </p:cNvPr>
            <p:cNvSpPr txBox="1"/>
            <p:nvPr/>
          </p:nvSpPr>
          <p:spPr>
            <a:xfrm>
              <a:off x="6303283" y="3068631"/>
              <a:ext cx="1338828"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Time (seconds)</a:t>
              </a:r>
            </a:p>
          </p:txBody>
        </p:sp>
        <p:sp>
          <p:nvSpPr>
            <p:cNvPr id="120" name="TextBox 119">
              <a:extLst>
                <a:ext uri="{FF2B5EF4-FFF2-40B4-BE49-F238E27FC236}">
                  <a16:creationId xmlns:a16="http://schemas.microsoft.com/office/drawing/2014/main" id="{B6ED3B24-E28C-5940-8DD6-82581015D365}"/>
                </a:ext>
              </a:extLst>
            </p:cNvPr>
            <p:cNvSpPr txBox="1"/>
            <p:nvPr/>
          </p:nvSpPr>
          <p:spPr>
            <a:xfrm>
              <a:off x="5357097" y="914397"/>
              <a:ext cx="3175870"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Partners observing pain (pain observer)</a:t>
              </a:r>
            </a:p>
          </p:txBody>
        </p:sp>
        <p:grpSp>
          <p:nvGrpSpPr>
            <p:cNvPr id="122" name="그룹 121">
              <a:extLst>
                <a:ext uri="{FF2B5EF4-FFF2-40B4-BE49-F238E27FC236}">
                  <a16:creationId xmlns:a16="http://schemas.microsoft.com/office/drawing/2014/main" id="{AD045435-F8C8-EB4D-A8E1-575B7C20DF7F}"/>
                </a:ext>
              </a:extLst>
            </p:cNvPr>
            <p:cNvGrpSpPr/>
            <p:nvPr/>
          </p:nvGrpSpPr>
          <p:grpSpPr>
            <a:xfrm>
              <a:off x="5700062" y="2551432"/>
              <a:ext cx="1605981" cy="278958"/>
              <a:chOff x="1969910" y="2543740"/>
              <a:chExt cx="1605981" cy="278958"/>
            </a:xfrm>
          </p:grpSpPr>
          <p:sp>
            <p:nvSpPr>
              <p:cNvPr id="123" name="Rectangle 4">
                <a:extLst>
                  <a:ext uri="{FF2B5EF4-FFF2-40B4-BE49-F238E27FC236}">
                    <a16:creationId xmlns:a16="http://schemas.microsoft.com/office/drawing/2014/main" id="{C31591CC-8FE4-364C-A397-A02C53260DAF}"/>
                  </a:ext>
                </a:extLst>
              </p:cNvPr>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24" name="Rectangle 6">
                <a:extLst>
                  <a:ext uri="{FF2B5EF4-FFF2-40B4-BE49-F238E27FC236}">
                    <a16:creationId xmlns:a16="http://schemas.microsoft.com/office/drawing/2014/main" id="{578D2051-6F35-FF43-829B-BE9F33815E50}"/>
                  </a:ext>
                </a:extLst>
              </p:cNvPr>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25" name="TextBox 8">
                <a:extLst>
                  <a:ext uri="{FF2B5EF4-FFF2-40B4-BE49-F238E27FC236}">
                    <a16:creationId xmlns:a16="http://schemas.microsoft.com/office/drawing/2014/main" id="{A7E26EB4-6CA8-F44C-83A6-2C0532C49ACA}"/>
                  </a:ext>
                </a:extLst>
              </p:cNvPr>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grpSp>
      <p:sp>
        <p:nvSpPr>
          <p:cNvPr id="126" name="직사각형 125">
            <a:extLst>
              <a:ext uri="{FF2B5EF4-FFF2-40B4-BE49-F238E27FC236}">
                <a16:creationId xmlns:a16="http://schemas.microsoft.com/office/drawing/2014/main" id="{2F502B7A-929F-2B4F-A4D5-65242D2CB6AE}"/>
              </a:ext>
            </a:extLst>
          </p:cNvPr>
          <p:cNvSpPr/>
          <p:nvPr/>
        </p:nvSpPr>
        <p:spPr>
          <a:xfrm>
            <a:off x="1268926" y="1454474"/>
            <a:ext cx="4977985" cy="400110"/>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Physiological response</a:t>
            </a:r>
          </a:p>
        </p:txBody>
      </p:sp>
      <p:sp>
        <p:nvSpPr>
          <p:cNvPr id="127" name="직사각형 126">
            <a:extLst>
              <a:ext uri="{FF2B5EF4-FFF2-40B4-BE49-F238E27FC236}">
                <a16:creationId xmlns:a16="http://schemas.microsoft.com/office/drawing/2014/main" id="{C6B88126-0435-6B4D-A07D-53245DB9D271}"/>
              </a:ext>
            </a:extLst>
          </p:cNvPr>
          <p:cNvSpPr/>
          <p:nvPr/>
        </p:nvSpPr>
        <p:spPr>
          <a:xfrm>
            <a:off x="7927749" y="1454474"/>
            <a:ext cx="4287697" cy="400110"/>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Model response</a:t>
            </a:r>
          </a:p>
        </p:txBody>
      </p:sp>
    </p:spTree>
    <p:extLst>
      <p:ext uri="{BB962C8B-B14F-4D97-AF65-F5344CB8AC3E}">
        <p14:creationId xmlns:p14="http://schemas.microsoft.com/office/powerpoint/2010/main" val="322044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3CD6E8B-BA94-C04D-8413-C356538C6A96}"/>
              </a:ext>
            </a:extLst>
          </p:cNvPr>
          <p:cNvPicPr>
            <a:picLocks noChangeAspect="1"/>
          </p:cNvPicPr>
          <p:nvPr/>
        </p:nvPicPr>
        <p:blipFill rotWithShape="1">
          <a:blip r:embed="rId2"/>
          <a:srcRect b="50678"/>
          <a:stretch/>
        </p:blipFill>
        <p:spPr>
          <a:xfrm>
            <a:off x="558411" y="1395730"/>
            <a:ext cx="6308123" cy="3360575"/>
          </a:xfrm>
          <a:prstGeom prst="rect">
            <a:avLst/>
          </a:prstGeom>
        </p:spPr>
      </p:pic>
      <p:sp>
        <p:nvSpPr>
          <p:cNvPr id="126" name="직사각형 125">
            <a:extLst>
              <a:ext uri="{FF2B5EF4-FFF2-40B4-BE49-F238E27FC236}">
                <a16:creationId xmlns:a16="http://schemas.microsoft.com/office/drawing/2014/main" id="{2F502B7A-929F-2B4F-A4D5-65242D2CB6AE}"/>
              </a:ext>
            </a:extLst>
          </p:cNvPr>
          <p:cNvSpPr/>
          <p:nvPr/>
        </p:nvSpPr>
        <p:spPr>
          <a:xfrm>
            <a:off x="1182473" y="884554"/>
            <a:ext cx="4977985"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Behavioral results</a:t>
            </a:r>
          </a:p>
        </p:txBody>
      </p:sp>
      <p:grpSp>
        <p:nvGrpSpPr>
          <p:cNvPr id="10" name="그룹 9">
            <a:extLst>
              <a:ext uri="{FF2B5EF4-FFF2-40B4-BE49-F238E27FC236}">
                <a16:creationId xmlns:a16="http://schemas.microsoft.com/office/drawing/2014/main" id="{CB3375D3-059F-504E-8CBF-2992BB44F670}"/>
              </a:ext>
            </a:extLst>
          </p:cNvPr>
          <p:cNvGrpSpPr/>
          <p:nvPr/>
        </p:nvGrpSpPr>
        <p:grpSpPr>
          <a:xfrm>
            <a:off x="7163471" y="884554"/>
            <a:ext cx="5009296" cy="5225271"/>
            <a:chOff x="7163471" y="884554"/>
            <a:chExt cx="5009296" cy="5225271"/>
          </a:xfrm>
        </p:grpSpPr>
        <p:grpSp>
          <p:nvGrpSpPr>
            <p:cNvPr id="9" name="그룹 8">
              <a:extLst>
                <a:ext uri="{FF2B5EF4-FFF2-40B4-BE49-F238E27FC236}">
                  <a16:creationId xmlns:a16="http://schemas.microsoft.com/office/drawing/2014/main" id="{9A239724-7E9E-9942-8BAD-CCBD48F4D2DF}"/>
                </a:ext>
              </a:extLst>
            </p:cNvPr>
            <p:cNvGrpSpPr/>
            <p:nvPr/>
          </p:nvGrpSpPr>
          <p:grpSpPr>
            <a:xfrm>
              <a:off x="7163471" y="884554"/>
              <a:ext cx="4977985" cy="5225271"/>
              <a:chOff x="7163471" y="884554"/>
              <a:chExt cx="4977985" cy="5225271"/>
            </a:xfrm>
          </p:grpSpPr>
          <p:grpSp>
            <p:nvGrpSpPr>
              <p:cNvPr id="6" name="그룹 5">
                <a:extLst>
                  <a:ext uri="{FF2B5EF4-FFF2-40B4-BE49-F238E27FC236}">
                    <a16:creationId xmlns:a16="http://schemas.microsoft.com/office/drawing/2014/main" id="{ADAB77D6-4471-414F-B7C6-87A393574750}"/>
                  </a:ext>
                </a:extLst>
              </p:cNvPr>
              <p:cNvGrpSpPr/>
              <p:nvPr/>
            </p:nvGrpSpPr>
            <p:grpSpPr>
              <a:xfrm>
                <a:off x="7249006" y="1773924"/>
                <a:ext cx="4593920" cy="4335901"/>
                <a:chOff x="7249006" y="1773924"/>
                <a:chExt cx="4593920" cy="4335901"/>
              </a:xfrm>
            </p:grpSpPr>
            <p:sp>
              <p:nvSpPr>
                <p:cNvPr id="4" name="직사각형 3">
                  <a:extLst>
                    <a:ext uri="{FF2B5EF4-FFF2-40B4-BE49-F238E27FC236}">
                      <a16:creationId xmlns:a16="http://schemas.microsoft.com/office/drawing/2014/main" id="{14B7F988-8020-994A-B95F-2DA6D1770063}"/>
                    </a:ext>
                  </a:extLst>
                </p:cNvPr>
                <p:cNvSpPr/>
                <p:nvPr/>
              </p:nvSpPr>
              <p:spPr>
                <a:xfrm>
                  <a:off x="8135815" y="2086709"/>
                  <a:ext cx="974208" cy="1946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42" name="그룹 141">
                  <a:extLst>
                    <a:ext uri="{FF2B5EF4-FFF2-40B4-BE49-F238E27FC236}">
                      <a16:creationId xmlns:a16="http://schemas.microsoft.com/office/drawing/2014/main" id="{C0ABA0E2-0221-E741-AC61-8C03BA3F29E2}"/>
                    </a:ext>
                  </a:extLst>
                </p:cNvPr>
                <p:cNvGrpSpPr/>
                <p:nvPr/>
              </p:nvGrpSpPr>
              <p:grpSpPr>
                <a:xfrm>
                  <a:off x="7249006" y="1773924"/>
                  <a:ext cx="4593920" cy="4335901"/>
                  <a:chOff x="955498" y="1219719"/>
                  <a:chExt cx="3404484" cy="3213269"/>
                </a:xfrm>
              </p:grpSpPr>
              <p:pic>
                <p:nvPicPr>
                  <p:cNvPr id="146" name="그림 145">
                    <a:extLst>
                      <a:ext uri="{FF2B5EF4-FFF2-40B4-BE49-F238E27FC236}">
                        <a16:creationId xmlns:a16="http://schemas.microsoft.com/office/drawing/2014/main" id="{C9445E91-716A-B342-93F0-EFD3CA203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566" y="1227001"/>
                    <a:ext cx="3274416" cy="1872844"/>
                  </a:xfrm>
                  <a:prstGeom prst="rect">
                    <a:avLst/>
                  </a:prstGeom>
                </p:spPr>
              </p:pic>
              <p:sp>
                <p:nvSpPr>
                  <p:cNvPr id="147" name="TextBox 128">
                    <a:extLst>
                      <a:ext uri="{FF2B5EF4-FFF2-40B4-BE49-F238E27FC236}">
                        <a16:creationId xmlns:a16="http://schemas.microsoft.com/office/drawing/2014/main" id="{B20865E8-F65D-8042-966C-920B8D6F2D66}"/>
                      </a:ext>
                    </a:extLst>
                  </p:cNvPr>
                  <p:cNvSpPr txBox="1"/>
                  <p:nvPr/>
                </p:nvSpPr>
                <p:spPr>
                  <a:xfrm rot="18742792">
                    <a:off x="860578" y="3360817"/>
                    <a:ext cx="1248714" cy="205268"/>
                  </a:xfrm>
                  <a:prstGeom prst="rect">
                    <a:avLst/>
                  </a:prstGeom>
                  <a:noFill/>
                </p:spPr>
                <p:txBody>
                  <a:bodyPr wrap="none" rtlCol="0">
                    <a:spAutoFit/>
                  </a:bodyPr>
                  <a:lstStyle/>
                  <a:p>
                    <a:pPr algn="r"/>
                    <a:r>
                      <a:rPr lang="en-US" sz="1200" dirty="0">
                        <a:latin typeface="Helvetica" charset="0"/>
                        <a:ea typeface="Helvetica" charset="0"/>
                        <a:cs typeface="Helvetica" charset="0"/>
                      </a:rPr>
                      <a:t>Ratings: pain intensity</a:t>
                    </a:r>
                  </a:p>
                </p:txBody>
              </p:sp>
              <p:sp>
                <p:nvSpPr>
                  <p:cNvPr id="148" name="TextBox 128">
                    <a:extLst>
                      <a:ext uri="{FF2B5EF4-FFF2-40B4-BE49-F238E27FC236}">
                        <a16:creationId xmlns:a16="http://schemas.microsoft.com/office/drawing/2014/main" id="{481C8313-76BC-BB4B-B1DC-7D08F4FFC482}"/>
                      </a:ext>
                    </a:extLst>
                  </p:cNvPr>
                  <p:cNvSpPr txBox="1"/>
                  <p:nvPr/>
                </p:nvSpPr>
                <p:spPr>
                  <a:xfrm rot="18742792">
                    <a:off x="914183" y="3517122"/>
                    <a:ext cx="1626465" cy="205268"/>
                  </a:xfrm>
                  <a:prstGeom prst="rect">
                    <a:avLst/>
                  </a:prstGeom>
                  <a:noFill/>
                </p:spPr>
                <p:txBody>
                  <a:bodyPr wrap="none" rtlCol="0">
                    <a:spAutoFit/>
                  </a:bodyPr>
                  <a:lstStyle/>
                  <a:p>
                    <a:pPr algn="r"/>
                    <a:r>
                      <a:rPr lang="en-US" sz="1200">
                        <a:latin typeface="Helvetica" charset="0"/>
                        <a:ea typeface="Helvetica" charset="0"/>
                        <a:cs typeface="Helvetica" charset="0"/>
                      </a:rPr>
                      <a:t>Ratings: pain </a:t>
                    </a:r>
                    <a:r>
                      <a:rPr lang="en-US" sz="1200" dirty="0">
                        <a:latin typeface="Helvetica" charset="0"/>
                        <a:ea typeface="Helvetica" charset="0"/>
                        <a:cs typeface="Helvetica" charset="0"/>
                      </a:rPr>
                      <a:t>unpleasantness</a:t>
                    </a:r>
                  </a:p>
                </p:txBody>
              </p:sp>
              <p:sp>
                <p:nvSpPr>
                  <p:cNvPr id="149" name="TextBox 128">
                    <a:extLst>
                      <a:ext uri="{FF2B5EF4-FFF2-40B4-BE49-F238E27FC236}">
                        <a16:creationId xmlns:a16="http://schemas.microsoft.com/office/drawing/2014/main" id="{E25DD607-0443-6D41-8DAD-552E0F344A6E}"/>
                      </a:ext>
                    </a:extLst>
                  </p:cNvPr>
                  <p:cNvSpPr txBox="1"/>
                  <p:nvPr/>
                </p:nvSpPr>
                <p:spPr>
                  <a:xfrm rot="18742792">
                    <a:off x="1745257" y="3301019"/>
                    <a:ext cx="110379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intensity</a:t>
                    </a:r>
                  </a:p>
                </p:txBody>
              </p:sp>
              <p:sp>
                <p:nvSpPr>
                  <p:cNvPr id="150" name="TextBox 128">
                    <a:extLst>
                      <a:ext uri="{FF2B5EF4-FFF2-40B4-BE49-F238E27FC236}">
                        <a16:creationId xmlns:a16="http://schemas.microsoft.com/office/drawing/2014/main" id="{191166A0-1FAE-874D-B86C-B5697A532083}"/>
                      </a:ext>
                    </a:extLst>
                  </p:cNvPr>
                  <p:cNvSpPr txBox="1"/>
                  <p:nvPr/>
                </p:nvSpPr>
                <p:spPr>
                  <a:xfrm rot="18742792">
                    <a:off x="1789239" y="3457323"/>
                    <a:ext cx="148154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unpleasantness</a:t>
                    </a:r>
                  </a:p>
                </p:txBody>
              </p:sp>
              <p:sp>
                <p:nvSpPr>
                  <p:cNvPr id="151" name="TextBox 128">
                    <a:extLst>
                      <a:ext uri="{FF2B5EF4-FFF2-40B4-BE49-F238E27FC236}">
                        <a16:creationId xmlns:a16="http://schemas.microsoft.com/office/drawing/2014/main" id="{87B34BE7-A6B9-CC40-B288-BC46DA48C845}"/>
                      </a:ext>
                    </a:extLst>
                  </p:cNvPr>
                  <p:cNvSpPr txBox="1"/>
                  <p:nvPr/>
                </p:nvSpPr>
                <p:spPr>
                  <a:xfrm rot="18742792">
                    <a:off x="2486533" y="3303386"/>
                    <a:ext cx="1110919" cy="205268"/>
                  </a:xfrm>
                  <a:prstGeom prst="rect">
                    <a:avLst/>
                  </a:prstGeom>
                  <a:noFill/>
                </p:spPr>
                <p:txBody>
                  <a:bodyPr wrap="none" rtlCol="0">
                    <a:spAutoFit/>
                  </a:bodyPr>
                  <a:lstStyle/>
                  <a:p>
                    <a:pPr algn="r"/>
                    <a:r>
                      <a:rPr lang="en-US" sz="1200" dirty="0">
                        <a:latin typeface="Helvetica" charset="0"/>
                        <a:ea typeface="Helvetica" charset="0"/>
                        <a:cs typeface="Helvetica" charset="0"/>
                      </a:rPr>
                      <a:t>ECG: pain intensity</a:t>
                    </a:r>
                  </a:p>
                </p:txBody>
              </p:sp>
              <p:sp>
                <p:nvSpPr>
                  <p:cNvPr id="152" name="TextBox 128">
                    <a:extLst>
                      <a:ext uri="{FF2B5EF4-FFF2-40B4-BE49-F238E27FC236}">
                        <a16:creationId xmlns:a16="http://schemas.microsoft.com/office/drawing/2014/main" id="{63B38D9B-5F0C-2041-8054-8DF379863684}"/>
                      </a:ext>
                    </a:extLst>
                  </p:cNvPr>
                  <p:cNvSpPr txBox="1"/>
                  <p:nvPr/>
                </p:nvSpPr>
                <p:spPr>
                  <a:xfrm rot="18742792">
                    <a:off x="2535108" y="3459692"/>
                    <a:ext cx="1488668" cy="205268"/>
                  </a:xfrm>
                  <a:prstGeom prst="rect">
                    <a:avLst/>
                  </a:prstGeom>
                  <a:noFill/>
                </p:spPr>
                <p:txBody>
                  <a:bodyPr wrap="none" rtlCol="0">
                    <a:spAutoFit/>
                  </a:bodyPr>
                  <a:lstStyle/>
                  <a:p>
                    <a:pPr algn="r"/>
                    <a:r>
                      <a:rPr lang="en-US" sz="1200">
                        <a:latin typeface="Helvetica" charset="0"/>
                        <a:ea typeface="Helvetica" charset="0"/>
                        <a:cs typeface="Helvetica" charset="0"/>
                      </a:rPr>
                      <a:t>ECG: pain </a:t>
                    </a:r>
                    <a:r>
                      <a:rPr lang="en-US" sz="1200" dirty="0">
                        <a:latin typeface="Helvetica" charset="0"/>
                        <a:ea typeface="Helvetica" charset="0"/>
                        <a:cs typeface="Helvetica" charset="0"/>
                      </a:rPr>
                      <a:t>unpleasantness</a:t>
                    </a:r>
                  </a:p>
                </p:txBody>
              </p:sp>
              <p:sp>
                <p:nvSpPr>
                  <p:cNvPr id="153" name="TextBox 128">
                    <a:extLst>
                      <a:ext uri="{FF2B5EF4-FFF2-40B4-BE49-F238E27FC236}">
                        <a16:creationId xmlns:a16="http://schemas.microsoft.com/office/drawing/2014/main" id="{C475462C-1970-3849-8239-C5DE7AC9162A}"/>
                      </a:ext>
                    </a:extLst>
                  </p:cNvPr>
                  <p:cNvSpPr txBox="1"/>
                  <p:nvPr/>
                </p:nvSpPr>
                <p:spPr>
                  <a:xfrm rot="16200000">
                    <a:off x="156188" y="2019029"/>
                    <a:ext cx="1849503" cy="250883"/>
                  </a:xfrm>
                  <a:prstGeom prst="rect">
                    <a:avLst/>
                  </a:prstGeom>
                  <a:noFill/>
                </p:spPr>
                <p:txBody>
                  <a:bodyPr wrap="none" rtlCol="0">
                    <a:spAutoFit/>
                  </a:bodyPr>
                  <a:lstStyle/>
                  <a:p>
                    <a:pPr algn="r"/>
                    <a:r>
                      <a:rPr lang="en-US" sz="1600" dirty="0">
                        <a:latin typeface="Helvetica" charset="0"/>
                        <a:ea typeface="Helvetica" charset="0"/>
                        <a:cs typeface="Helvetica" charset="0"/>
                      </a:rPr>
                      <a:t>Relative effect magnitude</a:t>
                    </a:r>
                  </a:p>
                </p:txBody>
              </p:sp>
            </p:grpSp>
            <p:cxnSp>
              <p:nvCxnSpPr>
                <p:cNvPr id="143" name="직선 화살표 연결선 142">
                  <a:extLst>
                    <a:ext uri="{FF2B5EF4-FFF2-40B4-BE49-F238E27FC236}">
                      <a16:creationId xmlns:a16="http://schemas.microsoft.com/office/drawing/2014/main" id="{6F5FB6BF-5B57-474E-B0DC-CB75CE44DD6A}"/>
                    </a:ext>
                  </a:extLst>
                </p:cNvPr>
                <p:cNvCxnSpPr/>
                <p:nvPr/>
              </p:nvCxnSpPr>
              <p:spPr>
                <a:xfrm>
                  <a:off x="8143431" y="2082098"/>
                  <a:ext cx="0" cy="1943098"/>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텍스트 상자 116">
                  <a:extLst>
                    <a:ext uri="{FF2B5EF4-FFF2-40B4-BE49-F238E27FC236}">
                      <a16:creationId xmlns:a16="http://schemas.microsoft.com/office/drawing/2014/main" id="{F009FDE9-D131-9147-9D49-43BCC0F5C639}"/>
                    </a:ext>
                  </a:extLst>
                </p:cNvPr>
                <p:cNvSpPr txBox="1"/>
                <p:nvPr/>
              </p:nvSpPr>
              <p:spPr>
                <a:xfrm>
                  <a:off x="8329881" y="2993809"/>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7" name="텍스트 상자 117">
                  <a:extLst>
                    <a:ext uri="{FF2B5EF4-FFF2-40B4-BE49-F238E27FC236}">
                      <a16:creationId xmlns:a16="http://schemas.microsoft.com/office/drawing/2014/main" id="{21A27EBB-D905-8546-8B6E-46322212F5B9}"/>
                    </a:ext>
                  </a:extLst>
                </p:cNvPr>
                <p:cNvSpPr txBox="1"/>
                <p:nvPr/>
              </p:nvSpPr>
              <p:spPr>
                <a:xfrm>
                  <a:off x="8825123" y="2019088"/>
                  <a:ext cx="362579" cy="276983"/>
                </a:xfrm>
                <a:prstGeom prst="rect">
                  <a:avLst/>
                </a:prstGeom>
                <a:noFill/>
              </p:spPr>
              <p:txBody>
                <a:bodyPr wrap="none" rtlCol="0">
                  <a:spAutoFit/>
                </a:bodyPr>
                <a:lstStyle/>
                <a:p>
                  <a:pPr algn="ctr"/>
                  <a:r>
                    <a:rPr kumimoji="1" lang="en-US" altLang="ko-KR" sz="1200" dirty="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8" name="텍스트 상자 125">
                  <a:extLst>
                    <a:ext uri="{FF2B5EF4-FFF2-40B4-BE49-F238E27FC236}">
                      <a16:creationId xmlns:a16="http://schemas.microsoft.com/office/drawing/2014/main" id="{5A28EE2C-99A3-BC48-B760-529463449EC8}"/>
                    </a:ext>
                  </a:extLst>
                </p:cNvPr>
                <p:cNvSpPr txBox="1"/>
                <p:nvPr/>
              </p:nvSpPr>
              <p:spPr>
                <a:xfrm>
                  <a:off x="9352968" y="3349995"/>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9" name="텍스트 상자 147">
                  <a:extLst>
                    <a:ext uri="{FF2B5EF4-FFF2-40B4-BE49-F238E27FC236}">
                      <a16:creationId xmlns:a16="http://schemas.microsoft.com/office/drawing/2014/main" id="{3F2903EF-FAEE-4741-BF84-F5E3058B42BA}"/>
                    </a:ext>
                  </a:extLst>
                </p:cNvPr>
                <p:cNvSpPr txBox="1"/>
                <p:nvPr/>
              </p:nvSpPr>
              <p:spPr>
                <a:xfrm>
                  <a:off x="9861932" y="33963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0" name="텍스트 상자 148">
                  <a:extLst>
                    <a:ext uri="{FF2B5EF4-FFF2-40B4-BE49-F238E27FC236}">
                      <a16:creationId xmlns:a16="http://schemas.microsoft.com/office/drawing/2014/main" id="{383C42C5-49D9-F64C-AF59-1C8350014E4F}"/>
                    </a:ext>
                  </a:extLst>
                </p:cNvPr>
                <p:cNvSpPr txBox="1"/>
                <p:nvPr/>
              </p:nvSpPr>
              <p:spPr>
                <a:xfrm>
                  <a:off x="10885891" y="30760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1" name="텍스트 상자 149">
                  <a:extLst>
                    <a:ext uri="{FF2B5EF4-FFF2-40B4-BE49-F238E27FC236}">
                      <a16:creationId xmlns:a16="http://schemas.microsoft.com/office/drawing/2014/main" id="{C4C162AE-CB3F-C94A-91BF-BFDE4B0114D1}"/>
                    </a:ext>
                  </a:extLst>
                </p:cNvPr>
                <p:cNvSpPr txBox="1"/>
                <p:nvPr/>
              </p:nvSpPr>
              <p:spPr>
                <a:xfrm>
                  <a:off x="10370958" y="3014573"/>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grpSp>
          <p:sp>
            <p:nvSpPr>
              <p:cNvPr id="155" name="직사각형 154">
                <a:extLst>
                  <a:ext uri="{FF2B5EF4-FFF2-40B4-BE49-F238E27FC236}">
                    <a16:creationId xmlns:a16="http://schemas.microsoft.com/office/drawing/2014/main" id="{5BC56160-55E4-2F41-9908-077A6B13A697}"/>
                  </a:ext>
                </a:extLst>
              </p:cNvPr>
              <p:cNvSpPr/>
              <p:nvPr/>
            </p:nvSpPr>
            <p:spPr>
              <a:xfrm>
                <a:off x="7163471" y="884554"/>
                <a:ext cx="4977985"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Effect magnitude</a:t>
                </a:r>
              </a:p>
            </p:txBody>
          </p:sp>
        </p:grpSp>
        <p:grpSp>
          <p:nvGrpSpPr>
            <p:cNvPr id="5" name="그룹 4">
              <a:extLst>
                <a:ext uri="{FF2B5EF4-FFF2-40B4-BE49-F238E27FC236}">
                  <a16:creationId xmlns:a16="http://schemas.microsoft.com/office/drawing/2014/main" id="{DEB7B2AC-8EA0-F343-811E-97854123753C}"/>
                </a:ext>
              </a:extLst>
            </p:cNvPr>
            <p:cNvGrpSpPr/>
            <p:nvPr/>
          </p:nvGrpSpPr>
          <p:grpSpPr>
            <a:xfrm>
              <a:off x="7698465" y="1516225"/>
              <a:ext cx="4474302" cy="746146"/>
              <a:chOff x="7698465" y="1516225"/>
              <a:chExt cx="4474302" cy="746146"/>
            </a:xfrm>
          </p:grpSpPr>
          <p:sp>
            <p:nvSpPr>
              <p:cNvPr id="144" name="TextBox 128">
                <a:extLst>
                  <a:ext uri="{FF2B5EF4-FFF2-40B4-BE49-F238E27FC236}">
                    <a16:creationId xmlns:a16="http://schemas.microsoft.com/office/drawing/2014/main" id="{F4B24C0A-D57E-7A41-AEB4-07920E4E2B7C}"/>
                  </a:ext>
                </a:extLst>
              </p:cNvPr>
              <p:cNvSpPr txBox="1"/>
              <p:nvPr/>
            </p:nvSpPr>
            <p:spPr>
              <a:xfrm>
                <a:off x="7698465" y="1586499"/>
                <a:ext cx="4474302" cy="307777"/>
              </a:xfrm>
              <a:prstGeom prst="rect">
                <a:avLst/>
              </a:prstGeom>
              <a:noFill/>
            </p:spPr>
            <p:txBody>
              <a:bodyPr wrap="none" rtlCol="0">
                <a:spAutoFit/>
              </a:bodyPr>
              <a:lstStyle/>
              <a:p>
                <a:r>
                  <a:rPr lang="en-US" sz="1400" dirty="0">
                    <a:solidFill>
                      <a:srgbClr val="C00000"/>
                    </a:solidFill>
                    <a:latin typeface="Apple SD Gothic Neo Light" panose="02000300000000000000" pitchFamily="2" charset="-127"/>
                    <a:ea typeface="Apple SD Gothic Neo Light" panose="02000300000000000000" pitchFamily="2" charset="-127"/>
                    <a:cs typeface="Helvetica" charset="0"/>
                  </a:rPr>
                  <a:t>1 unit = the effect magnitude of 1˚C change in each model</a:t>
                </a:r>
              </a:p>
            </p:txBody>
          </p:sp>
          <p:sp>
            <p:nvSpPr>
              <p:cNvPr id="145" name="호 144">
                <a:extLst>
                  <a:ext uri="{FF2B5EF4-FFF2-40B4-BE49-F238E27FC236}">
                    <a16:creationId xmlns:a16="http://schemas.microsoft.com/office/drawing/2014/main" id="{737D68B2-5683-9E45-AE72-9F7ACF5F1807}"/>
                  </a:ext>
                </a:extLst>
              </p:cNvPr>
              <p:cNvSpPr/>
              <p:nvPr/>
            </p:nvSpPr>
            <p:spPr>
              <a:xfrm>
                <a:off x="7859828" y="1516225"/>
                <a:ext cx="616441" cy="746146"/>
              </a:xfrm>
              <a:prstGeom prst="arc">
                <a:avLst>
                  <a:gd name="adj1" fmla="val 137444"/>
                  <a:gd name="adj2" fmla="val 502030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sz="2800"/>
              </a:p>
            </p:txBody>
          </p:sp>
        </p:grpSp>
      </p:grpSp>
      <p:sp>
        <p:nvSpPr>
          <p:cNvPr id="154" name="직사각형 153">
            <a:extLst>
              <a:ext uri="{FF2B5EF4-FFF2-40B4-BE49-F238E27FC236}">
                <a16:creationId xmlns:a16="http://schemas.microsoft.com/office/drawing/2014/main" id="{A32EA6A1-CA39-A349-8EF6-93DA7E81D7D7}"/>
              </a:ext>
            </a:extLst>
          </p:cNvPr>
          <p:cNvSpPr/>
          <p:nvPr/>
        </p:nvSpPr>
        <p:spPr>
          <a:xfrm>
            <a:off x="9264816" y="2344342"/>
            <a:ext cx="2118292" cy="16784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직사각형 10">
            <a:extLst>
              <a:ext uri="{FF2B5EF4-FFF2-40B4-BE49-F238E27FC236}">
                <a16:creationId xmlns:a16="http://schemas.microsoft.com/office/drawing/2014/main" id="{654D023C-E648-CC43-B285-D24EC6FDD30F}"/>
              </a:ext>
            </a:extLst>
          </p:cNvPr>
          <p:cNvSpPr/>
          <p:nvPr/>
        </p:nvSpPr>
        <p:spPr>
          <a:xfrm>
            <a:off x="644770" y="1830683"/>
            <a:ext cx="467365" cy="2682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6" name="직사각형 155">
            <a:extLst>
              <a:ext uri="{FF2B5EF4-FFF2-40B4-BE49-F238E27FC236}">
                <a16:creationId xmlns:a16="http://schemas.microsoft.com/office/drawing/2014/main" id="{6B3ADA10-B9AA-0A48-87C4-0C4D4C36F3F1}"/>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2 and 7 of the paper</a:t>
            </a:r>
          </a:p>
        </p:txBody>
      </p:sp>
    </p:spTree>
    <p:extLst>
      <p:ext uri="{BB962C8B-B14F-4D97-AF65-F5344CB8AC3E}">
        <p14:creationId xmlns:p14="http://schemas.microsoft.com/office/powerpoint/2010/main" val="1888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직사각형 125">
            <a:extLst>
              <a:ext uri="{FF2B5EF4-FFF2-40B4-BE49-F238E27FC236}">
                <a16:creationId xmlns:a16="http://schemas.microsoft.com/office/drawing/2014/main" id="{2F502B7A-929F-2B4F-A4D5-65242D2CB6AE}"/>
              </a:ext>
            </a:extLst>
          </p:cNvPr>
          <p:cNvSpPr/>
          <p:nvPr/>
        </p:nvSpPr>
        <p:spPr>
          <a:xfrm>
            <a:off x="552574" y="884554"/>
            <a:ext cx="6374810"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Cognitive regulation effects on the physiological markers</a:t>
            </a:r>
          </a:p>
        </p:txBody>
      </p:sp>
      <p:grpSp>
        <p:nvGrpSpPr>
          <p:cNvPr id="6" name="그룹 5">
            <a:extLst>
              <a:ext uri="{FF2B5EF4-FFF2-40B4-BE49-F238E27FC236}">
                <a16:creationId xmlns:a16="http://schemas.microsoft.com/office/drawing/2014/main" id="{ADAB77D6-4471-414F-B7C6-87A393574750}"/>
              </a:ext>
            </a:extLst>
          </p:cNvPr>
          <p:cNvGrpSpPr/>
          <p:nvPr/>
        </p:nvGrpSpPr>
        <p:grpSpPr>
          <a:xfrm>
            <a:off x="7249006" y="1773924"/>
            <a:ext cx="4593920" cy="4335901"/>
            <a:chOff x="7249006" y="1773924"/>
            <a:chExt cx="4593920" cy="4335901"/>
          </a:xfrm>
        </p:grpSpPr>
        <p:sp>
          <p:nvSpPr>
            <p:cNvPr id="4" name="직사각형 3">
              <a:extLst>
                <a:ext uri="{FF2B5EF4-FFF2-40B4-BE49-F238E27FC236}">
                  <a16:creationId xmlns:a16="http://schemas.microsoft.com/office/drawing/2014/main" id="{14B7F988-8020-994A-B95F-2DA6D1770063}"/>
                </a:ext>
              </a:extLst>
            </p:cNvPr>
            <p:cNvSpPr/>
            <p:nvPr/>
          </p:nvSpPr>
          <p:spPr>
            <a:xfrm>
              <a:off x="8135815" y="2086709"/>
              <a:ext cx="974208" cy="1946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42" name="그룹 141">
              <a:extLst>
                <a:ext uri="{FF2B5EF4-FFF2-40B4-BE49-F238E27FC236}">
                  <a16:creationId xmlns:a16="http://schemas.microsoft.com/office/drawing/2014/main" id="{C0ABA0E2-0221-E741-AC61-8C03BA3F29E2}"/>
                </a:ext>
              </a:extLst>
            </p:cNvPr>
            <p:cNvGrpSpPr/>
            <p:nvPr/>
          </p:nvGrpSpPr>
          <p:grpSpPr>
            <a:xfrm>
              <a:off x="7249006" y="1773924"/>
              <a:ext cx="4593920" cy="4335901"/>
              <a:chOff x="955498" y="1219719"/>
              <a:chExt cx="3404484" cy="3213269"/>
            </a:xfrm>
          </p:grpSpPr>
          <p:pic>
            <p:nvPicPr>
              <p:cNvPr id="146" name="그림 145">
                <a:extLst>
                  <a:ext uri="{FF2B5EF4-FFF2-40B4-BE49-F238E27FC236}">
                    <a16:creationId xmlns:a16="http://schemas.microsoft.com/office/drawing/2014/main" id="{C9445E91-716A-B342-93F0-EFD3CA203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566" y="1227001"/>
                <a:ext cx="3274416" cy="1872844"/>
              </a:xfrm>
              <a:prstGeom prst="rect">
                <a:avLst/>
              </a:prstGeom>
            </p:spPr>
          </p:pic>
          <p:sp>
            <p:nvSpPr>
              <p:cNvPr id="147" name="TextBox 128">
                <a:extLst>
                  <a:ext uri="{FF2B5EF4-FFF2-40B4-BE49-F238E27FC236}">
                    <a16:creationId xmlns:a16="http://schemas.microsoft.com/office/drawing/2014/main" id="{B20865E8-F65D-8042-966C-920B8D6F2D66}"/>
                  </a:ext>
                </a:extLst>
              </p:cNvPr>
              <p:cNvSpPr txBox="1"/>
              <p:nvPr/>
            </p:nvSpPr>
            <p:spPr>
              <a:xfrm rot="18742792">
                <a:off x="860578" y="3360817"/>
                <a:ext cx="1248714" cy="205268"/>
              </a:xfrm>
              <a:prstGeom prst="rect">
                <a:avLst/>
              </a:prstGeom>
              <a:noFill/>
            </p:spPr>
            <p:txBody>
              <a:bodyPr wrap="none" rtlCol="0">
                <a:spAutoFit/>
              </a:bodyPr>
              <a:lstStyle/>
              <a:p>
                <a:pPr algn="r"/>
                <a:r>
                  <a:rPr lang="en-US" sz="1200" dirty="0">
                    <a:latin typeface="Helvetica" charset="0"/>
                    <a:ea typeface="Helvetica" charset="0"/>
                    <a:cs typeface="Helvetica" charset="0"/>
                  </a:rPr>
                  <a:t>Ratings: pain intensity</a:t>
                </a:r>
              </a:p>
            </p:txBody>
          </p:sp>
          <p:sp>
            <p:nvSpPr>
              <p:cNvPr id="148" name="TextBox 128">
                <a:extLst>
                  <a:ext uri="{FF2B5EF4-FFF2-40B4-BE49-F238E27FC236}">
                    <a16:creationId xmlns:a16="http://schemas.microsoft.com/office/drawing/2014/main" id="{481C8313-76BC-BB4B-B1DC-7D08F4FFC482}"/>
                  </a:ext>
                </a:extLst>
              </p:cNvPr>
              <p:cNvSpPr txBox="1"/>
              <p:nvPr/>
            </p:nvSpPr>
            <p:spPr>
              <a:xfrm rot="18742792">
                <a:off x="914183" y="3517122"/>
                <a:ext cx="1626465" cy="205268"/>
              </a:xfrm>
              <a:prstGeom prst="rect">
                <a:avLst/>
              </a:prstGeom>
              <a:noFill/>
            </p:spPr>
            <p:txBody>
              <a:bodyPr wrap="none" rtlCol="0">
                <a:spAutoFit/>
              </a:bodyPr>
              <a:lstStyle/>
              <a:p>
                <a:pPr algn="r"/>
                <a:r>
                  <a:rPr lang="en-US" sz="1200">
                    <a:latin typeface="Helvetica" charset="0"/>
                    <a:ea typeface="Helvetica" charset="0"/>
                    <a:cs typeface="Helvetica" charset="0"/>
                  </a:rPr>
                  <a:t>Ratings: pain </a:t>
                </a:r>
                <a:r>
                  <a:rPr lang="en-US" sz="1200" dirty="0">
                    <a:latin typeface="Helvetica" charset="0"/>
                    <a:ea typeface="Helvetica" charset="0"/>
                    <a:cs typeface="Helvetica" charset="0"/>
                  </a:rPr>
                  <a:t>unpleasantness</a:t>
                </a:r>
              </a:p>
            </p:txBody>
          </p:sp>
          <p:sp>
            <p:nvSpPr>
              <p:cNvPr id="149" name="TextBox 128">
                <a:extLst>
                  <a:ext uri="{FF2B5EF4-FFF2-40B4-BE49-F238E27FC236}">
                    <a16:creationId xmlns:a16="http://schemas.microsoft.com/office/drawing/2014/main" id="{E25DD607-0443-6D41-8DAD-552E0F344A6E}"/>
                  </a:ext>
                </a:extLst>
              </p:cNvPr>
              <p:cNvSpPr txBox="1"/>
              <p:nvPr/>
            </p:nvSpPr>
            <p:spPr>
              <a:xfrm rot="18742792">
                <a:off x="1745257" y="3301019"/>
                <a:ext cx="110379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intensity</a:t>
                </a:r>
              </a:p>
            </p:txBody>
          </p:sp>
          <p:sp>
            <p:nvSpPr>
              <p:cNvPr id="150" name="TextBox 128">
                <a:extLst>
                  <a:ext uri="{FF2B5EF4-FFF2-40B4-BE49-F238E27FC236}">
                    <a16:creationId xmlns:a16="http://schemas.microsoft.com/office/drawing/2014/main" id="{191166A0-1FAE-874D-B86C-B5697A532083}"/>
                  </a:ext>
                </a:extLst>
              </p:cNvPr>
              <p:cNvSpPr txBox="1"/>
              <p:nvPr/>
            </p:nvSpPr>
            <p:spPr>
              <a:xfrm rot="18742792">
                <a:off x="1789239" y="3457323"/>
                <a:ext cx="148154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unpleasantness</a:t>
                </a:r>
              </a:p>
            </p:txBody>
          </p:sp>
          <p:sp>
            <p:nvSpPr>
              <p:cNvPr id="151" name="TextBox 128">
                <a:extLst>
                  <a:ext uri="{FF2B5EF4-FFF2-40B4-BE49-F238E27FC236}">
                    <a16:creationId xmlns:a16="http://schemas.microsoft.com/office/drawing/2014/main" id="{87B34BE7-A6B9-CC40-B288-BC46DA48C845}"/>
                  </a:ext>
                </a:extLst>
              </p:cNvPr>
              <p:cNvSpPr txBox="1"/>
              <p:nvPr/>
            </p:nvSpPr>
            <p:spPr>
              <a:xfrm rot="18742792">
                <a:off x="2486533" y="3303386"/>
                <a:ext cx="1110919" cy="205268"/>
              </a:xfrm>
              <a:prstGeom prst="rect">
                <a:avLst/>
              </a:prstGeom>
              <a:noFill/>
            </p:spPr>
            <p:txBody>
              <a:bodyPr wrap="none" rtlCol="0">
                <a:spAutoFit/>
              </a:bodyPr>
              <a:lstStyle/>
              <a:p>
                <a:pPr algn="r"/>
                <a:r>
                  <a:rPr lang="en-US" sz="1200" dirty="0">
                    <a:latin typeface="Helvetica" charset="0"/>
                    <a:ea typeface="Helvetica" charset="0"/>
                    <a:cs typeface="Helvetica" charset="0"/>
                  </a:rPr>
                  <a:t>ECG: pain intensity</a:t>
                </a:r>
              </a:p>
            </p:txBody>
          </p:sp>
          <p:sp>
            <p:nvSpPr>
              <p:cNvPr id="152" name="TextBox 128">
                <a:extLst>
                  <a:ext uri="{FF2B5EF4-FFF2-40B4-BE49-F238E27FC236}">
                    <a16:creationId xmlns:a16="http://schemas.microsoft.com/office/drawing/2014/main" id="{63B38D9B-5F0C-2041-8054-8DF379863684}"/>
                  </a:ext>
                </a:extLst>
              </p:cNvPr>
              <p:cNvSpPr txBox="1"/>
              <p:nvPr/>
            </p:nvSpPr>
            <p:spPr>
              <a:xfrm rot="18742792">
                <a:off x="2535108" y="3459692"/>
                <a:ext cx="1488668" cy="205268"/>
              </a:xfrm>
              <a:prstGeom prst="rect">
                <a:avLst/>
              </a:prstGeom>
              <a:noFill/>
            </p:spPr>
            <p:txBody>
              <a:bodyPr wrap="none" rtlCol="0">
                <a:spAutoFit/>
              </a:bodyPr>
              <a:lstStyle/>
              <a:p>
                <a:pPr algn="r"/>
                <a:r>
                  <a:rPr lang="en-US" sz="1200">
                    <a:latin typeface="Helvetica" charset="0"/>
                    <a:ea typeface="Helvetica" charset="0"/>
                    <a:cs typeface="Helvetica" charset="0"/>
                  </a:rPr>
                  <a:t>ECG: pain </a:t>
                </a:r>
                <a:r>
                  <a:rPr lang="en-US" sz="1200" dirty="0">
                    <a:latin typeface="Helvetica" charset="0"/>
                    <a:ea typeface="Helvetica" charset="0"/>
                    <a:cs typeface="Helvetica" charset="0"/>
                  </a:rPr>
                  <a:t>unpleasantness</a:t>
                </a:r>
              </a:p>
            </p:txBody>
          </p:sp>
          <p:sp>
            <p:nvSpPr>
              <p:cNvPr id="153" name="TextBox 128">
                <a:extLst>
                  <a:ext uri="{FF2B5EF4-FFF2-40B4-BE49-F238E27FC236}">
                    <a16:creationId xmlns:a16="http://schemas.microsoft.com/office/drawing/2014/main" id="{C475462C-1970-3849-8239-C5DE7AC9162A}"/>
                  </a:ext>
                </a:extLst>
              </p:cNvPr>
              <p:cNvSpPr txBox="1"/>
              <p:nvPr/>
            </p:nvSpPr>
            <p:spPr>
              <a:xfrm rot="16200000">
                <a:off x="156188" y="2019029"/>
                <a:ext cx="1849503" cy="250883"/>
              </a:xfrm>
              <a:prstGeom prst="rect">
                <a:avLst/>
              </a:prstGeom>
              <a:noFill/>
            </p:spPr>
            <p:txBody>
              <a:bodyPr wrap="none" rtlCol="0">
                <a:spAutoFit/>
              </a:bodyPr>
              <a:lstStyle/>
              <a:p>
                <a:pPr algn="r"/>
                <a:r>
                  <a:rPr lang="en-US" sz="1600" dirty="0">
                    <a:latin typeface="Helvetica" charset="0"/>
                    <a:ea typeface="Helvetica" charset="0"/>
                    <a:cs typeface="Helvetica" charset="0"/>
                  </a:rPr>
                  <a:t>Relative </a:t>
                </a:r>
                <a:r>
                  <a:rPr lang="en-US" sz="1600">
                    <a:latin typeface="Helvetica" charset="0"/>
                    <a:ea typeface="Helvetica" charset="0"/>
                    <a:cs typeface="Helvetica" charset="0"/>
                  </a:rPr>
                  <a:t>effect magnitude</a:t>
                </a:r>
                <a:endParaRPr lang="en-US" sz="1600" dirty="0">
                  <a:latin typeface="Helvetica" charset="0"/>
                  <a:ea typeface="Helvetica" charset="0"/>
                  <a:cs typeface="Helvetica" charset="0"/>
                </a:endParaRPr>
              </a:p>
            </p:txBody>
          </p:sp>
        </p:grpSp>
        <p:cxnSp>
          <p:nvCxnSpPr>
            <p:cNvPr id="143" name="직선 화살표 연결선 142">
              <a:extLst>
                <a:ext uri="{FF2B5EF4-FFF2-40B4-BE49-F238E27FC236}">
                  <a16:creationId xmlns:a16="http://schemas.microsoft.com/office/drawing/2014/main" id="{6F5FB6BF-5B57-474E-B0DC-CB75CE44DD6A}"/>
                </a:ext>
              </a:extLst>
            </p:cNvPr>
            <p:cNvCxnSpPr/>
            <p:nvPr/>
          </p:nvCxnSpPr>
          <p:spPr>
            <a:xfrm>
              <a:off x="8143431" y="2082098"/>
              <a:ext cx="0" cy="1943098"/>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텍스트 상자 116">
              <a:extLst>
                <a:ext uri="{FF2B5EF4-FFF2-40B4-BE49-F238E27FC236}">
                  <a16:creationId xmlns:a16="http://schemas.microsoft.com/office/drawing/2014/main" id="{F009FDE9-D131-9147-9D49-43BCC0F5C639}"/>
                </a:ext>
              </a:extLst>
            </p:cNvPr>
            <p:cNvSpPr txBox="1"/>
            <p:nvPr/>
          </p:nvSpPr>
          <p:spPr>
            <a:xfrm>
              <a:off x="8329881" y="2993809"/>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7" name="텍스트 상자 117">
              <a:extLst>
                <a:ext uri="{FF2B5EF4-FFF2-40B4-BE49-F238E27FC236}">
                  <a16:creationId xmlns:a16="http://schemas.microsoft.com/office/drawing/2014/main" id="{21A27EBB-D905-8546-8B6E-46322212F5B9}"/>
                </a:ext>
              </a:extLst>
            </p:cNvPr>
            <p:cNvSpPr txBox="1"/>
            <p:nvPr/>
          </p:nvSpPr>
          <p:spPr>
            <a:xfrm>
              <a:off x="8825123" y="2019088"/>
              <a:ext cx="362579" cy="276983"/>
            </a:xfrm>
            <a:prstGeom prst="rect">
              <a:avLst/>
            </a:prstGeom>
            <a:noFill/>
          </p:spPr>
          <p:txBody>
            <a:bodyPr wrap="none" rtlCol="0">
              <a:spAutoFit/>
            </a:bodyPr>
            <a:lstStyle/>
            <a:p>
              <a:pPr algn="ctr"/>
              <a:r>
                <a:rPr kumimoji="1" lang="en-US" altLang="ko-KR" sz="1200" dirty="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8" name="텍스트 상자 125">
              <a:extLst>
                <a:ext uri="{FF2B5EF4-FFF2-40B4-BE49-F238E27FC236}">
                  <a16:creationId xmlns:a16="http://schemas.microsoft.com/office/drawing/2014/main" id="{5A28EE2C-99A3-BC48-B760-529463449EC8}"/>
                </a:ext>
              </a:extLst>
            </p:cNvPr>
            <p:cNvSpPr txBox="1"/>
            <p:nvPr/>
          </p:nvSpPr>
          <p:spPr>
            <a:xfrm>
              <a:off x="9352968" y="3349995"/>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9" name="텍스트 상자 147">
              <a:extLst>
                <a:ext uri="{FF2B5EF4-FFF2-40B4-BE49-F238E27FC236}">
                  <a16:creationId xmlns:a16="http://schemas.microsoft.com/office/drawing/2014/main" id="{3F2903EF-FAEE-4741-BF84-F5E3058B42BA}"/>
                </a:ext>
              </a:extLst>
            </p:cNvPr>
            <p:cNvSpPr txBox="1"/>
            <p:nvPr/>
          </p:nvSpPr>
          <p:spPr>
            <a:xfrm>
              <a:off x="9861932" y="33963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0" name="텍스트 상자 148">
              <a:extLst>
                <a:ext uri="{FF2B5EF4-FFF2-40B4-BE49-F238E27FC236}">
                  <a16:creationId xmlns:a16="http://schemas.microsoft.com/office/drawing/2014/main" id="{383C42C5-49D9-F64C-AF59-1C8350014E4F}"/>
                </a:ext>
              </a:extLst>
            </p:cNvPr>
            <p:cNvSpPr txBox="1"/>
            <p:nvPr/>
          </p:nvSpPr>
          <p:spPr>
            <a:xfrm>
              <a:off x="10885891" y="30760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1" name="텍스트 상자 149">
              <a:extLst>
                <a:ext uri="{FF2B5EF4-FFF2-40B4-BE49-F238E27FC236}">
                  <a16:creationId xmlns:a16="http://schemas.microsoft.com/office/drawing/2014/main" id="{C4C162AE-CB3F-C94A-91BF-BFDE4B0114D1}"/>
                </a:ext>
              </a:extLst>
            </p:cNvPr>
            <p:cNvSpPr txBox="1"/>
            <p:nvPr/>
          </p:nvSpPr>
          <p:spPr>
            <a:xfrm>
              <a:off x="10370958" y="3014573"/>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grpSp>
      <p:grpSp>
        <p:nvGrpSpPr>
          <p:cNvPr id="5" name="그룹 4">
            <a:extLst>
              <a:ext uri="{FF2B5EF4-FFF2-40B4-BE49-F238E27FC236}">
                <a16:creationId xmlns:a16="http://schemas.microsoft.com/office/drawing/2014/main" id="{DEB7B2AC-8EA0-F343-811E-97854123753C}"/>
              </a:ext>
            </a:extLst>
          </p:cNvPr>
          <p:cNvGrpSpPr/>
          <p:nvPr/>
        </p:nvGrpSpPr>
        <p:grpSpPr>
          <a:xfrm>
            <a:off x="7698465" y="1516225"/>
            <a:ext cx="4474302" cy="746146"/>
            <a:chOff x="7698465" y="1516225"/>
            <a:chExt cx="4474302" cy="746146"/>
          </a:xfrm>
        </p:grpSpPr>
        <p:sp>
          <p:nvSpPr>
            <p:cNvPr id="144" name="TextBox 128">
              <a:extLst>
                <a:ext uri="{FF2B5EF4-FFF2-40B4-BE49-F238E27FC236}">
                  <a16:creationId xmlns:a16="http://schemas.microsoft.com/office/drawing/2014/main" id="{F4B24C0A-D57E-7A41-AEB4-07920E4E2B7C}"/>
                </a:ext>
              </a:extLst>
            </p:cNvPr>
            <p:cNvSpPr txBox="1"/>
            <p:nvPr/>
          </p:nvSpPr>
          <p:spPr>
            <a:xfrm>
              <a:off x="7698465" y="1586499"/>
              <a:ext cx="4474302" cy="307777"/>
            </a:xfrm>
            <a:prstGeom prst="rect">
              <a:avLst/>
            </a:prstGeom>
            <a:noFill/>
          </p:spPr>
          <p:txBody>
            <a:bodyPr wrap="none" rtlCol="0">
              <a:spAutoFit/>
            </a:bodyPr>
            <a:lstStyle/>
            <a:p>
              <a:r>
                <a:rPr lang="en-US" sz="1400" dirty="0">
                  <a:solidFill>
                    <a:srgbClr val="C00000"/>
                  </a:solidFill>
                  <a:latin typeface="Apple SD Gothic Neo Light" panose="02000300000000000000" pitchFamily="2" charset="-127"/>
                  <a:ea typeface="Apple SD Gothic Neo Light" panose="02000300000000000000" pitchFamily="2" charset="-127"/>
                  <a:cs typeface="Helvetica" charset="0"/>
                </a:rPr>
                <a:t>1 unit = the effect magnitude of 1˚C change in each model</a:t>
              </a:r>
            </a:p>
          </p:txBody>
        </p:sp>
        <p:sp>
          <p:nvSpPr>
            <p:cNvPr id="145" name="호 144">
              <a:extLst>
                <a:ext uri="{FF2B5EF4-FFF2-40B4-BE49-F238E27FC236}">
                  <a16:creationId xmlns:a16="http://schemas.microsoft.com/office/drawing/2014/main" id="{737D68B2-5683-9E45-AE72-9F7ACF5F1807}"/>
                </a:ext>
              </a:extLst>
            </p:cNvPr>
            <p:cNvSpPr/>
            <p:nvPr/>
          </p:nvSpPr>
          <p:spPr>
            <a:xfrm>
              <a:off x="7859828" y="1516225"/>
              <a:ext cx="616441" cy="746146"/>
            </a:xfrm>
            <a:prstGeom prst="arc">
              <a:avLst>
                <a:gd name="adj1" fmla="val 137444"/>
                <a:gd name="adj2" fmla="val 502030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sz="2800"/>
            </a:p>
          </p:txBody>
        </p:sp>
      </p:grpSp>
      <p:sp>
        <p:nvSpPr>
          <p:cNvPr id="154" name="직사각형 153">
            <a:extLst>
              <a:ext uri="{FF2B5EF4-FFF2-40B4-BE49-F238E27FC236}">
                <a16:creationId xmlns:a16="http://schemas.microsoft.com/office/drawing/2014/main" id="{A32EA6A1-CA39-A349-8EF6-93DA7E81D7D7}"/>
              </a:ext>
            </a:extLst>
          </p:cNvPr>
          <p:cNvSpPr/>
          <p:nvPr/>
        </p:nvSpPr>
        <p:spPr>
          <a:xfrm>
            <a:off x="9264816" y="2344342"/>
            <a:ext cx="2118292" cy="16784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5" name="직사각형 154">
            <a:extLst>
              <a:ext uri="{FF2B5EF4-FFF2-40B4-BE49-F238E27FC236}">
                <a16:creationId xmlns:a16="http://schemas.microsoft.com/office/drawing/2014/main" id="{5BC56160-55E4-2F41-9908-077A6B13A697}"/>
              </a:ext>
            </a:extLst>
          </p:cNvPr>
          <p:cNvSpPr/>
          <p:nvPr/>
        </p:nvSpPr>
        <p:spPr>
          <a:xfrm>
            <a:off x="7163471" y="884554"/>
            <a:ext cx="4977985"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Effect magnitude</a:t>
            </a:r>
          </a:p>
        </p:txBody>
      </p:sp>
      <p:pic>
        <p:nvPicPr>
          <p:cNvPr id="3" name="그림 2">
            <a:extLst>
              <a:ext uri="{FF2B5EF4-FFF2-40B4-BE49-F238E27FC236}">
                <a16:creationId xmlns:a16="http://schemas.microsoft.com/office/drawing/2014/main" id="{F15D33D2-1F9A-3547-AA34-D7E215693EB4}"/>
              </a:ext>
            </a:extLst>
          </p:cNvPr>
          <p:cNvPicPr>
            <a:picLocks noChangeAspect="1"/>
          </p:cNvPicPr>
          <p:nvPr/>
        </p:nvPicPr>
        <p:blipFill>
          <a:blip r:embed="rId3"/>
          <a:stretch>
            <a:fillRect/>
          </a:stretch>
        </p:blipFill>
        <p:spPr>
          <a:xfrm>
            <a:off x="552573" y="1607419"/>
            <a:ext cx="6374811" cy="3326746"/>
          </a:xfrm>
          <a:prstGeom prst="rect">
            <a:avLst/>
          </a:prstGeom>
        </p:spPr>
      </p:pic>
      <p:sp>
        <p:nvSpPr>
          <p:cNvPr id="31" name="직사각형 30">
            <a:extLst>
              <a:ext uri="{FF2B5EF4-FFF2-40B4-BE49-F238E27FC236}">
                <a16:creationId xmlns:a16="http://schemas.microsoft.com/office/drawing/2014/main" id="{C5E20AFF-6425-264C-BFE2-DA122BFDA242}"/>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6 and 7 of the paper</a:t>
            </a:r>
          </a:p>
        </p:txBody>
      </p:sp>
    </p:spTree>
    <p:extLst>
      <p:ext uri="{BB962C8B-B14F-4D97-AF65-F5344CB8AC3E}">
        <p14:creationId xmlns:p14="http://schemas.microsoft.com/office/powerpoint/2010/main" val="115809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54"/>
                                        </p:tgtEl>
                                      </p:cBhvr>
                                    </p:animEffect>
                                    <p:set>
                                      <p:cBhvr>
                                        <p:cTn id="7" dur="1" fill="hold">
                                          <p:stCondLst>
                                            <p:cond delay="499"/>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6421</TotalTime>
  <Words>1720</Words>
  <Application>Microsoft Macintosh PowerPoint</Application>
  <PresentationFormat>Widescreen</PresentationFormat>
  <Paragraphs>624</Paragraphs>
  <Slides>23</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Apple SD Gothic Neo Light</vt:lpstr>
      <vt:lpstr>Apple SD Gothic Neo UltraLight</vt:lpstr>
      <vt:lpstr>맑은 고딕</vt:lpstr>
      <vt:lpstr>Arial</vt:lpstr>
      <vt:lpstr>Calibri</vt:lpstr>
      <vt:lpstr>Helvetica</vt:lpstr>
      <vt:lpstr>Helvetica Neue</vt:lpstr>
      <vt:lpstr>Helvetica Neue Light</vt:lpstr>
      <vt:lpstr>Helvetiva</vt:lpstr>
      <vt:lpstr>Wingdings</vt:lpstr>
      <vt:lpstr>Zapf Dingbats</vt:lpstr>
      <vt:lpstr>Office 테마</vt:lpstr>
      <vt:lpstr>Gordon Matthewson*, Choong-Wan Woo*, Marianne C. Reddan, Tor D. Wager (2019) Cognitive self-regulation influences pain-related physiology, Pain  *co-first authors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Choong-wan Woo</dc:creator>
  <cp:lastModifiedBy>Tor Dessart Wager</cp:lastModifiedBy>
  <cp:revision>31</cp:revision>
  <cp:lastPrinted>2019-05-14T06:04:55Z</cp:lastPrinted>
  <dcterms:created xsi:type="dcterms:W3CDTF">2019-04-24T11:05:26Z</dcterms:created>
  <dcterms:modified xsi:type="dcterms:W3CDTF">2019-09-28T12:16:07Z</dcterms:modified>
</cp:coreProperties>
</file>